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81" r:id="rId2"/>
    <p:sldId id="257" r:id="rId3"/>
    <p:sldId id="278" r:id="rId4"/>
    <p:sldId id="258" r:id="rId5"/>
    <p:sldId id="264" r:id="rId6"/>
    <p:sldId id="259" r:id="rId7"/>
    <p:sldId id="260" r:id="rId8"/>
    <p:sldId id="261" r:id="rId9"/>
    <p:sldId id="268" r:id="rId10"/>
    <p:sldId id="280" r:id="rId11"/>
    <p:sldId id="282" r:id="rId12"/>
    <p:sldId id="284" r:id="rId13"/>
    <p:sldId id="266" r:id="rId14"/>
    <p:sldId id="334" r:id="rId15"/>
    <p:sldId id="262" r:id="rId16"/>
    <p:sldId id="267" r:id="rId17"/>
    <p:sldId id="286" r:id="rId18"/>
    <p:sldId id="285" r:id="rId19"/>
    <p:sldId id="283" r:id="rId20"/>
    <p:sldId id="287" r:id="rId21"/>
    <p:sldId id="325" r:id="rId22"/>
    <p:sldId id="324" r:id="rId23"/>
    <p:sldId id="288" r:id="rId24"/>
    <p:sldId id="290" r:id="rId25"/>
    <p:sldId id="291" r:id="rId26"/>
    <p:sldId id="328" r:id="rId27"/>
    <p:sldId id="329" r:id="rId28"/>
    <p:sldId id="289" r:id="rId29"/>
    <p:sldId id="292" r:id="rId30"/>
    <p:sldId id="332" r:id="rId31"/>
    <p:sldId id="293" r:id="rId32"/>
    <p:sldId id="295" r:id="rId33"/>
    <p:sldId id="297" r:id="rId34"/>
    <p:sldId id="298" r:id="rId35"/>
    <p:sldId id="279" r:id="rId36"/>
    <p:sldId id="271" r:id="rId37"/>
    <p:sldId id="317" r:id="rId38"/>
    <p:sldId id="301" r:id="rId39"/>
    <p:sldId id="327" r:id="rId40"/>
    <p:sldId id="330" r:id="rId41"/>
    <p:sldId id="313" r:id="rId42"/>
    <p:sldId id="314" r:id="rId43"/>
    <p:sldId id="315" r:id="rId44"/>
    <p:sldId id="318" r:id="rId45"/>
    <p:sldId id="320" r:id="rId46"/>
    <p:sldId id="321" r:id="rId47"/>
    <p:sldId id="319" r:id="rId48"/>
    <p:sldId id="322" r:id="rId49"/>
    <p:sldId id="323" r:id="rId50"/>
    <p:sldId id="331" r:id="rId51"/>
    <p:sldId id="272" r:id="rId52"/>
    <p:sldId id="27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shpak" id="{B96FDB72-0B37-42CE-8A9B-DDE7594116AA}">
          <p14:sldIdLst>
            <p14:sldId id="281"/>
            <p14:sldId id="257"/>
            <p14:sldId id="278"/>
            <p14:sldId id="258"/>
            <p14:sldId id="264"/>
            <p14:sldId id="259"/>
            <p14:sldId id="260"/>
            <p14:sldId id="261"/>
          </p14:sldIdLst>
        </p14:section>
        <p14:section name="Affroze" id="{15EFF0FE-AD9B-4EEB-96A8-0C643B92E0E4}">
          <p14:sldIdLst>
            <p14:sldId id="268"/>
            <p14:sldId id="280"/>
            <p14:sldId id="282"/>
            <p14:sldId id="284"/>
            <p14:sldId id="266"/>
            <p14:sldId id="334"/>
            <p14:sldId id="262"/>
            <p14:sldId id="267"/>
            <p14:sldId id="286"/>
            <p14:sldId id="285"/>
          </p14:sldIdLst>
        </p14:section>
        <p14:section name="LAVANYA" id="{8E9559DD-6101-4490-9222-E653F3DA4462}">
          <p14:sldIdLst>
            <p14:sldId id="283"/>
            <p14:sldId id="287"/>
            <p14:sldId id="325"/>
            <p14:sldId id="324"/>
            <p14:sldId id="288"/>
            <p14:sldId id="290"/>
            <p14:sldId id="291"/>
            <p14:sldId id="328"/>
            <p14:sldId id="329"/>
            <p14:sldId id="289"/>
            <p14:sldId id="292"/>
            <p14:sldId id="332"/>
          </p14:sldIdLst>
        </p14:section>
        <p14:section name="SHIVA" id="{85BD8BAD-593B-415B-9650-82A97C30D85C}">
          <p14:sldIdLst>
            <p14:sldId id="293"/>
            <p14:sldId id="295"/>
            <p14:sldId id="297"/>
            <p14:sldId id="298"/>
            <p14:sldId id="279"/>
          </p14:sldIdLst>
        </p14:section>
        <p14:section name="SHASHIDHAR" id="{916D30E8-9543-44BF-9CB7-B7E3F9697D89}">
          <p14:sldIdLst>
            <p14:sldId id="271"/>
            <p14:sldId id="317"/>
            <p14:sldId id="301"/>
            <p14:sldId id="327"/>
            <p14:sldId id="330"/>
          </p14:sldIdLst>
        </p14:section>
        <p14:section name="AISHWARYA" id="{0FC93292-A41D-4A04-BB2A-5539B366F843}">
          <p14:sldIdLst>
            <p14:sldId id="313"/>
            <p14:sldId id="314"/>
            <p14:sldId id="315"/>
            <p14:sldId id="318"/>
            <p14:sldId id="320"/>
            <p14:sldId id="321"/>
            <p14:sldId id="319"/>
            <p14:sldId id="322"/>
            <p14:sldId id="323"/>
            <p14:sldId id="33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24B8E-F1DA-782A-7FA6-AA7DF1006907}" v="1" dt="2024-02-28T20:43:54.907"/>
    <p1510:client id="{89071E08-6B86-A29C-7D23-DDB6D636B410}" v="121" dt="2024-02-29T12:22:24.503"/>
    <p1510:client id="{E0781E13-FE79-B54F-9875-AF7C467A819E}" v="1" dt="2024-02-29T13:07:30.320"/>
    <p1510:client id="{F96225C9-94A6-5F47-95DE-DDC83619939F}" v="5" dt="2024-02-28T17:10:25.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8"/>
  </p:normalViewPr>
  <p:slideViewPr>
    <p:cSldViewPr snapToGrid="0">
      <p:cViewPr varScale="1">
        <p:scale>
          <a:sx n="116" d="100"/>
          <a:sy n="116" d="100"/>
        </p:scale>
        <p:origin x="2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19.704"/>
    </inkml:context>
    <inkml:brush xml:id="br0">
      <inkml:brushProperty name="width" value="0.1" units="cm"/>
      <inkml:brushProperty name="height" value="0.1" units="cm"/>
    </inkml:brush>
  </inkml:definitions>
  <inkml:trace contextRef="#ctx0" brushRef="#br0">1049 7968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50:23.391"/>
    </inkml:context>
    <inkml:brush xml:id="br0">
      <inkml:brushProperty name="width" value="0.1" units="cm"/>
      <inkml:brushProperty name="height" value="0.1" units="cm"/>
    </inkml:brush>
  </inkml:definitions>
  <inkml:trace contextRef="#ctx0" brushRef="#br0">4684 6963 16383 0 0,'1'0'0'0'0,"0"0"0"0"0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29"/>
    </inkml:context>
    <inkml:brush xml:id="br0">
      <inkml:brushProperty name="width" value="0.1" units="cm"/>
      <inkml:brushProperty name="height" value="0.1" units="cm"/>
    </inkml:brush>
  </inkml:definitions>
  <inkml:trace contextRef="#ctx0" brushRef="#br0">12941 14529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0"/>
    </inkml:context>
    <inkml:brush xml:id="br0">
      <inkml:brushProperty name="width" value="0.1" units="cm"/>
      <inkml:brushProperty name="height" value="0.1" units="cm"/>
    </inkml:brush>
  </inkml:definitions>
  <inkml:trace contextRef="#ctx0" brushRef="#br0">13234 14991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1"/>
    </inkml:context>
    <inkml:brush xml:id="br0">
      <inkml:brushProperty name="width" value="0.1" units="cm"/>
      <inkml:brushProperty name="height" value="0.1" units="cm"/>
    </inkml:brush>
  </inkml:definitions>
  <inkml:trace contextRef="#ctx0" brushRef="#br0">4059 10134 16383 0 0,'0'2'0'0'0,"0"1"0"0"0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2"/>
    </inkml:context>
    <inkml:brush xml:id="br0">
      <inkml:brushProperty name="width" value="0.1" units="cm"/>
      <inkml:brushProperty name="height" value="0.1" units="cm"/>
    </inkml:brush>
  </inkml:definitions>
  <inkml:trace contextRef="#ctx0" brushRef="#br0">3931 7152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3"/>
    </inkml:context>
    <inkml:brush xml:id="br0">
      <inkml:brushProperty name="width" value="0.1" units="cm"/>
      <inkml:brushProperty name="height" value="0.1" units="cm"/>
    </inkml:brush>
  </inkml:definitions>
  <inkml:trace contextRef="#ctx0" brushRef="#br0">3931 7152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4"/>
    </inkml:context>
    <inkml:brush xml:id="br0">
      <inkml:brushProperty name="width" value="0.1" units="cm"/>
      <inkml:brushProperty name="height" value="0.1" units="cm"/>
    </inkml:brush>
  </inkml:definitions>
  <inkml:trace contextRef="#ctx0" brushRef="#br0">3857 7312 16383 0 0,'-2'-1'0'0'0,"-1"0"0"0"0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5"/>
    </inkml:context>
    <inkml:brush xml:id="br0">
      <inkml:brushProperty name="width" value="0.1" units="cm"/>
      <inkml:brushProperty name="height" value="0.1" units="cm"/>
    </inkml:brush>
  </inkml:definitions>
  <inkml:trace contextRef="#ctx0" brushRef="#br0">11053 7774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6"/>
    </inkml:context>
    <inkml:brush xml:id="br0">
      <inkml:brushProperty name="width" value="0.1" units="cm"/>
      <inkml:brushProperty name="height" value="0.1" units="cm"/>
    </inkml:brush>
  </inkml:definitions>
  <inkml:trace contextRef="#ctx0" brushRef="#br0">14764 8665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37"/>
    </inkml:context>
    <inkml:brush xml:id="br0">
      <inkml:brushProperty name="width" value="0.1" units="cm"/>
      <inkml:brushProperty name="height" value="0.1" units="cm"/>
    </inkml:brush>
  </inkml:definitions>
  <inkml:trace contextRef="#ctx0" brushRef="#br0">14764 8665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19.705"/>
    </inkml:context>
    <inkml:brush xml:id="br0">
      <inkml:brushProperty name="width" value="0.1" units="cm"/>
      <inkml:brushProperty name="height" value="0.1" units="cm"/>
    </inkml:brush>
  </inkml:definitions>
  <inkml:trace contextRef="#ctx0" brushRef="#br0">1250 9747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23.689"/>
    </inkml:context>
    <inkml:brush xml:id="br0">
      <inkml:brushProperty name="width" value="0.1" units="cm"/>
      <inkml:brushProperty name="height" value="0.1" units="cm"/>
    </inkml:brush>
  </inkml:definitions>
  <inkml:trace contextRef="#ctx0" brushRef="#br0">2912 14914 16383 0 0,'1'0'0'0'0,"0"0"0"0"0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21"/>
    </inkml:context>
    <inkml:brush xml:id="br0">
      <inkml:brushProperty name="width" value="0.1" units="cm"/>
      <inkml:brushProperty name="height" value="0.1" units="cm"/>
    </inkml:brush>
  </inkml:definitions>
  <inkml:trace contextRef="#ctx0" brushRef="#br0">670 13017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1"/>
    </inkml:context>
    <inkml:brush xml:id="br0">
      <inkml:brushProperty name="width" value="0.1" units="cm"/>
      <inkml:brushProperty name="height" value="0.1" units="cm"/>
    </inkml:brush>
  </inkml:definitions>
  <inkml:trace contextRef="#ctx0" brushRef="#br0">26656 5803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2"/>
    </inkml:context>
    <inkml:brush xml:id="br0">
      <inkml:brushProperty name="width" value="0.1" units="cm"/>
      <inkml:brushProperty name="height" value="0.1" units="cm"/>
    </inkml:brush>
  </inkml:definitions>
  <inkml:trace contextRef="#ctx0" brushRef="#br0">905 10414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3"/>
    </inkml:context>
    <inkml:brush xml:id="br0">
      <inkml:brushProperty name="width" value="0.1" units="cm"/>
      <inkml:brushProperty name="height" value="0.1" units="cm"/>
    </inkml:brush>
  </inkml:definitions>
  <inkml:trace contextRef="#ctx0" brushRef="#br0">648 8836 16383 0 0,'1'1'0'0'0,"0"0"0"0"0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14"/>
    </inkml:context>
    <inkml:brush xml:id="br0">
      <inkml:brushProperty name="width" value="0.1" units="cm"/>
      <inkml:brushProperty name="height" value="0.1" units="cm"/>
    </inkml:brush>
  </inkml:definitions>
  <inkml:trace contextRef="#ctx0" brushRef="#br0">18962 9392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15"/>
    </inkml:context>
    <inkml:brush xml:id="br0">
      <inkml:brushProperty name="width" value="0.1" units="cm"/>
      <inkml:brushProperty name="height" value="0.1" units="cm"/>
    </inkml:brush>
  </inkml:definitions>
  <inkml:trace contextRef="#ctx0" brushRef="#br0">1167 13813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34B92-8520-414D-8CF1-BC8C7C543BBD}"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E2E83-B353-7944-B712-EE9B8FEB3981}" type="slidenum">
              <a:rPr lang="en-US" smtClean="0"/>
              <a:t>‹#›</a:t>
            </a:fld>
            <a:endParaRPr lang="en-US"/>
          </a:p>
        </p:txBody>
      </p:sp>
    </p:spTree>
    <p:extLst>
      <p:ext uri="{BB962C8B-B14F-4D97-AF65-F5344CB8AC3E}">
        <p14:creationId xmlns:p14="http://schemas.microsoft.com/office/powerpoint/2010/main" val="278902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2</a:t>
            </a:fld>
            <a:endParaRPr lang="en-US"/>
          </a:p>
        </p:txBody>
      </p:sp>
    </p:spTree>
    <p:extLst>
      <p:ext uri="{BB962C8B-B14F-4D97-AF65-F5344CB8AC3E}">
        <p14:creationId xmlns:p14="http://schemas.microsoft.com/office/powerpoint/2010/main" val="71522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15</a:t>
            </a:fld>
            <a:endParaRPr lang="en-US"/>
          </a:p>
        </p:txBody>
      </p:sp>
    </p:spTree>
    <p:extLst>
      <p:ext uri="{BB962C8B-B14F-4D97-AF65-F5344CB8AC3E}">
        <p14:creationId xmlns:p14="http://schemas.microsoft.com/office/powerpoint/2010/main" val="224600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37</a:t>
            </a:fld>
            <a:endParaRPr lang="en-US"/>
          </a:p>
        </p:txBody>
      </p:sp>
    </p:spTree>
    <p:extLst>
      <p:ext uri="{BB962C8B-B14F-4D97-AF65-F5344CB8AC3E}">
        <p14:creationId xmlns:p14="http://schemas.microsoft.com/office/powerpoint/2010/main" val="222634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41</a:t>
            </a:fld>
            <a:endParaRPr lang="en-US"/>
          </a:p>
        </p:txBody>
      </p:sp>
    </p:spTree>
    <p:extLst>
      <p:ext uri="{BB962C8B-B14F-4D97-AF65-F5344CB8AC3E}">
        <p14:creationId xmlns:p14="http://schemas.microsoft.com/office/powerpoint/2010/main" val="2235107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33DD-3DF2-F3C1-53B7-103190461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D095CF-1DE9-3FFF-7930-3887A273B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FCC3E-C5E1-D052-DDA5-4262B05BA0BE}"/>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ADE9ADF1-4FB2-0EA0-DFBD-08C4AA056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36DA8-E056-C65C-CE97-FA359534AF47}"/>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25833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398C-590C-DF54-25B9-E2A660A08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EE84D5-8834-8FAB-FA26-AE72E8820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BA752-C979-3D5A-6BB4-93DD784C2B08}"/>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807BB617-3D04-F5A1-BCB3-05917A6CE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8626-A016-2BFF-DF70-6877645675B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52071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4DB4F-D912-2AEA-2974-E01E398D32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5E78F-C134-EEA4-B468-AB3F91EAA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C7892-85B4-26DA-51AE-BBF42D541AD5}"/>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88405E73-3B1F-22E8-B841-6E5AA10E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BC3FA-2672-25D0-E5D6-F4D074055F7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888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941FB-FDE6-3DD0-33A4-593AD5DF9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94F02-5ED5-20D4-D710-DD275CC4B0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7CF1E-071D-EC6E-54DE-2B165BEAF0CD}"/>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DE78D7E7-3A58-68BC-458A-396D03044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1C64F-E082-EF85-DCC3-D45312E76878}"/>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51107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5A5D-C3D9-859C-2A7D-AC65E3B1E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E0A33-90CB-8A7E-A99A-8AFB91BA9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CC4F2-3FF5-9095-5B4B-AFB3E1080C56}"/>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44F17218-27C2-6363-ECA2-F8720AE19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6C855-C4B9-665C-6C60-330B3F95F66E}"/>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00122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2740-B6E6-3619-0F75-5AEC8343E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06FBD-3A45-119F-C159-B4A10CD00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7FBEA5-DD72-5831-02D4-0CD393109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95B99-61BB-8698-8459-D54CEEC238DC}"/>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6" name="Footer Placeholder 5">
            <a:extLst>
              <a:ext uri="{FF2B5EF4-FFF2-40B4-BE49-F238E27FC236}">
                <a16:creationId xmlns:a16="http://schemas.microsoft.com/office/drawing/2014/main" id="{766C10B9-1678-A64A-67E0-0957A1921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46B1A-2833-B8DF-93BA-E74160B91CE1}"/>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7156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662C-B53D-B2D8-7128-DF1564F0AC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919AB-8E76-95D2-B203-B8EE58226D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C90633-4FBB-7115-1A52-BD7B1D128A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502453-C07F-1645-3B24-216577045E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CF4ED-F665-FB1E-E041-593B0835A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40C8D7-7E97-D74A-8B88-1E57E5015D58}"/>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8" name="Footer Placeholder 7">
            <a:extLst>
              <a:ext uri="{FF2B5EF4-FFF2-40B4-BE49-F238E27FC236}">
                <a16:creationId xmlns:a16="http://schemas.microsoft.com/office/drawing/2014/main" id="{F294D4E2-CF22-EAA1-7765-F0CE093AE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6A3C1-08DE-B9A7-DDDB-6F8B8CEC8D1F}"/>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77692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B49F-5E69-9C0C-11E8-84F738B231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3F15D-A130-399B-E2F5-60F9360FBD3C}"/>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4" name="Footer Placeholder 3">
            <a:extLst>
              <a:ext uri="{FF2B5EF4-FFF2-40B4-BE49-F238E27FC236}">
                <a16:creationId xmlns:a16="http://schemas.microsoft.com/office/drawing/2014/main" id="{1A47FB96-CB97-152C-8F99-DB9DEE3777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1B62E1-8942-4232-EB06-615EDC02B50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65408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DA1D5-2B27-3F1B-6CAC-131F907BEF3D}"/>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3" name="Footer Placeholder 2">
            <a:extLst>
              <a:ext uri="{FF2B5EF4-FFF2-40B4-BE49-F238E27FC236}">
                <a16:creationId xmlns:a16="http://schemas.microsoft.com/office/drawing/2014/main" id="{9583B719-E0E4-E694-87BE-1DBADCACD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A6B2F1-B06C-A2EA-E1FB-46019CEA86A2}"/>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9574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F06F-E6E9-60D1-D653-F0EFB04CE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42EB3-4FBB-254A-8151-9D1C8D7A6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8FC6C6-0B3A-2A2F-8186-71E76F0DC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7920-5353-BBBF-5967-6F1C0A3B612C}"/>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6" name="Footer Placeholder 5">
            <a:extLst>
              <a:ext uri="{FF2B5EF4-FFF2-40B4-BE49-F238E27FC236}">
                <a16:creationId xmlns:a16="http://schemas.microsoft.com/office/drawing/2014/main" id="{62253E6F-E03D-57E7-FA11-CD58B5FD5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C9F08-9D66-A2E5-5E4C-87B04450EDD3}"/>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2653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4F53-7E15-050F-10AA-3C7FC7E3E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BDDC32-5BCA-3DAE-BF39-3F0043C9E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9F8457-4AAE-1FF2-7031-5AD970A79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E7725-19D9-BBB6-2E4B-97C10434C247}"/>
              </a:ext>
            </a:extLst>
          </p:cNvPr>
          <p:cNvSpPr>
            <a:spLocks noGrp="1"/>
          </p:cNvSpPr>
          <p:nvPr>
            <p:ph type="dt" sz="half" idx="10"/>
          </p:nvPr>
        </p:nvSpPr>
        <p:spPr/>
        <p:txBody>
          <a:bodyPr/>
          <a:lstStyle/>
          <a:p>
            <a:fld id="{8BF70B44-3C83-2748-A759-97500384750D}" type="datetimeFigureOut">
              <a:rPr lang="en-US" smtClean="0"/>
              <a:t>2/29/24</a:t>
            </a:fld>
            <a:endParaRPr lang="en-US"/>
          </a:p>
        </p:txBody>
      </p:sp>
      <p:sp>
        <p:nvSpPr>
          <p:cNvPr id="6" name="Footer Placeholder 5">
            <a:extLst>
              <a:ext uri="{FF2B5EF4-FFF2-40B4-BE49-F238E27FC236}">
                <a16:creationId xmlns:a16="http://schemas.microsoft.com/office/drawing/2014/main" id="{EF698AAE-53CB-C7D9-2290-94755EE92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7A73-C316-6164-E6CE-1488D612706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50556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BFB68-3DB3-A1D2-350A-BF4482329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F6C8DE-0703-D4F6-FC0C-165A62F0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AA434-0553-58E1-23C9-A0C49BE90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70B44-3C83-2748-A759-97500384750D}" type="datetimeFigureOut">
              <a:rPr lang="en-US" smtClean="0"/>
              <a:t>2/29/24</a:t>
            </a:fld>
            <a:endParaRPr lang="en-US"/>
          </a:p>
        </p:txBody>
      </p:sp>
      <p:sp>
        <p:nvSpPr>
          <p:cNvPr id="5" name="Footer Placeholder 4">
            <a:extLst>
              <a:ext uri="{FF2B5EF4-FFF2-40B4-BE49-F238E27FC236}">
                <a16:creationId xmlns:a16="http://schemas.microsoft.com/office/drawing/2014/main" id="{E72917A1-979A-03D6-91BD-170BC8074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8B534-3AAB-784B-AB85-91E527A1C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0FDAE-2640-EC48-AE1B-397844C78C14}" type="slidenum">
              <a:rPr lang="en-US" smtClean="0"/>
              <a:t>‹#›</a:t>
            </a:fld>
            <a:endParaRPr lang="en-US"/>
          </a:p>
        </p:txBody>
      </p:sp>
    </p:spTree>
    <p:extLst>
      <p:ext uri="{BB962C8B-B14F-4D97-AF65-F5344CB8AC3E}">
        <p14:creationId xmlns:p14="http://schemas.microsoft.com/office/powerpoint/2010/main" val="3673150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insightextractor.com/2019/07/19/four-tenets-for-effective-metrics-design/" TargetMode="External"/><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image" Target="../media/image35.svg"/><Relationship Id="rId21" Type="http://schemas.openxmlformats.org/officeDocument/2006/relationships/customXml" Target="../ink/ink5.xml"/><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490.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customXml" Target="../ink/ink7.xml"/><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customXml" Target="../ink/ink6.xml"/><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png"/><Relationship Id="rId4" Type="http://schemas.openxmlformats.org/officeDocument/2006/relationships/customXml" Target="../ink/ink8.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630.png"/><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customXml" Target="../ink/ink16.xml"/><Relationship Id="rId2" Type="http://schemas.openxmlformats.org/officeDocument/2006/relationships/image" Target="../media/image64.jpeg"/><Relationship Id="rId16" Type="http://schemas.openxmlformats.org/officeDocument/2006/relationships/customXml" Target="../ink/ink19.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customXml" Target="../ink/ink15.xml"/><Relationship Id="rId5" Type="http://schemas.openxmlformats.org/officeDocument/2006/relationships/customXml" Target="../ink/ink11.xml"/><Relationship Id="rId15" Type="http://schemas.openxmlformats.org/officeDocument/2006/relationships/customXml" Target="../ink/ink18.xml"/><Relationship Id="rId10" Type="http://schemas.openxmlformats.org/officeDocument/2006/relationships/customXml" Target="../ink/ink14.xml"/><Relationship Id="rId4" Type="http://schemas.openxmlformats.org/officeDocument/2006/relationships/image" Target="../media/image11.png"/><Relationship Id="rId9" Type="http://schemas.openxmlformats.org/officeDocument/2006/relationships/image" Target="../media/image620.png"/><Relationship Id="rId14" Type="http://schemas.openxmlformats.org/officeDocument/2006/relationships/customXml" Target="../ink/ink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student%20pace%20email%20id"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hub.com/more-aishwarya/OneCare.git" TargetMode="External"/><Relationship Id="rId1" Type="http://schemas.openxmlformats.org/officeDocument/2006/relationships/slideLayout" Target="../slideLayouts/slideLayout6.xml"/><Relationship Id="rId4" Type="http://schemas.openxmlformats.org/officeDocument/2006/relationships/image" Target="../media/image67.svg"/></Relationships>
</file>

<file path=ppt/slides/_rels/slide5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mailto:student%20pace%20email%20id"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descr="A person with a stethoscope around her neck&#10;&#10;Description automatically generated">
            <a:extLst>
              <a:ext uri="{FF2B5EF4-FFF2-40B4-BE49-F238E27FC236}">
                <a16:creationId xmlns:a16="http://schemas.microsoft.com/office/drawing/2014/main" id="{2F72174A-F5DF-5857-2BD7-33C2F6E46134}"/>
              </a:ext>
            </a:extLst>
          </p:cNvPr>
          <p:cNvPicPr>
            <a:picLocks noChangeAspect="1"/>
          </p:cNvPicPr>
          <p:nvPr/>
        </p:nvPicPr>
        <p:blipFill>
          <a:blip r:embed="rId2"/>
          <a:stretch>
            <a:fillRect/>
          </a:stretch>
        </p:blipFill>
        <p:spPr>
          <a:xfrm>
            <a:off x="3968566" y="1286934"/>
            <a:ext cx="4254870" cy="410594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D56947-B3F4-D286-2511-FBE7EF11D6CC}"/>
                  </a:ext>
                </a:extLst>
              </p14:cNvPr>
              <p14:cNvContentPartPr/>
              <p14:nvPr/>
            </p14:nvContentPartPr>
            <p14:xfrm>
              <a:off x="-322163" y="3240200"/>
              <a:ext cx="12699" cy="12699"/>
            </p14:xfrm>
          </p:contentPart>
        </mc:Choice>
        <mc:Fallback xmlns="">
          <p:pic>
            <p:nvPicPr>
              <p:cNvPr id="2" name="Ink 1">
                <a:extLst>
                  <a:ext uri="{FF2B5EF4-FFF2-40B4-BE49-F238E27FC236}">
                    <a16:creationId xmlns:a16="http://schemas.microsoft.com/office/drawing/2014/main" id="{85D56947-B3F4-D286-2511-FBE7EF11D6CC}"/>
                  </a:ext>
                </a:extLst>
              </p:cNvPr>
              <p:cNvPicPr/>
              <p:nvPr/>
            </p:nvPicPr>
            <p:blipFill>
              <a:blip r:embed="rId4"/>
              <a:stretch>
                <a:fillRect/>
              </a:stretch>
            </p:blipFill>
            <p:spPr>
              <a:xfrm>
                <a:off x="-957113" y="2605250"/>
                <a:ext cx="1269900" cy="12699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A1E607B-035B-B16B-9EC2-7CA82F557CB3}"/>
                  </a:ext>
                </a:extLst>
              </p14:cNvPr>
              <p14:cNvContentPartPr/>
              <p14:nvPr/>
            </p14:nvContentPartPr>
            <p14:xfrm>
              <a:off x="-225288" y="4094500"/>
              <a:ext cx="12699" cy="12699"/>
            </p14:xfrm>
          </p:contentPart>
        </mc:Choice>
        <mc:Fallback xmlns="">
          <p:pic>
            <p:nvPicPr>
              <p:cNvPr id="3" name="Ink 2">
                <a:extLst>
                  <a:ext uri="{FF2B5EF4-FFF2-40B4-BE49-F238E27FC236}">
                    <a16:creationId xmlns:a16="http://schemas.microsoft.com/office/drawing/2014/main" id="{3A1E607B-035B-B16B-9EC2-7CA82F557CB3}"/>
                  </a:ext>
                </a:extLst>
              </p:cNvPr>
              <p:cNvPicPr/>
              <p:nvPr/>
            </p:nvPicPr>
            <p:blipFill>
              <a:blip r:embed="rId4"/>
              <a:stretch>
                <a:fillRect/>
              </a:stretch>
            </p:blipFill>
            <p:spPr>
              <a:xfrm>
                <a:off x="-860238" y="3459550"/>
                <a:ext cx="1269900" cy="1269900"/>
              </a:xfrm>
              <a:prstGeom prst="rect">
                <a:avLst/>
              </a:prstGeom>
            </p:spPr>
          </p:pic>
        </mc:Fallback>
      </mc:AlternateContent>
    </p:spTree>
    <p:extLst>
      <p:ext uri="{BB962C8B-B14F-4D97-AF65-F5344CB8AC3E}">
        <p14:creationId xmlns:p14="http://schemas.microsoft.com/office/powerpoint/2010/main" val="560982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ocument with text on it&#10;&#10;Description automatically generated">
            <a:extLst>
              <a:ext uri="{FF2B5EF4-FFF2-40B4-BE49-F238E27FC236}">
                <a16:creationId xmlns:a16="http://schemas.microsoft.com/office/drawing/2014/main" id="{08DF54FD-7828-639F-80EA-3AC6A7DCF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9669" y="643467"/>
            <a:ext cx="8227753" cy="5605702"/>
          </a:xfrm>
          <a:prstGeom prst="rect">
            <a:avLst/>
          </a:prstGeom>
        </p:spPr>
      </p:pic>
    </p:spTree>
    <p:extLst>
      <p:ext uri="{BB962C8B-B14F-4D97-AF65-F5344CB8AC3E}">
        <p14:creationId xmlns:p14="http://schemas.microsoft.com/office/powerpoint/2010/main" val="2794629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21839-A356-0567-3005-BEC74032966A}"/>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a:t>MINIMAL VIABLE PRODUCT</a:t>
            </a:r>
          </a:p>
        </p:txBody>
      </p:sp>
      <p:pic>
        <p:nvPicPr>
          <p:cNvPr id="3" name="Picture 2" descr="A group of people sitting on the ground&#10;&#10;Description automatically generated">
            <a:extLst>
              <a:ext uri="{FF2B5EF4-FFF2-40B4-BE49-F238E27FC236}">
                <a16:creationId xmlns:a16="http://schemas.microsoft.com/office/drawing/2014/main" id="{BB6BBDA6-6F09-2D86-F381-3F841009004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48136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esk with stethoscope and computer keyboard">
            <a:extLst>
              <a:ext uri="{FF2B5EF4-FFF2-40B4-BE49-F238E27FC236}">
                <a16:creationId xmlns:a16="http://schemas.microsoft.com/office/drawing/2014/main" id="{8D0E1F17-CAAF-D045-427F-C25534252A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5337231"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A4381998-91EC-0C89-E63A-7BFFD673AB77}"/>
              </a:ext>
            </a:extLst>
          </p:cNvPr>
          <p:cNvSpPr txBox="1"/>
          <p:nvPr/>
        </p:nvSpPr>
        <p:spPr>
          <a:xfrm>
            <a:off x="5422743" y="185843"/>
            <a:ext cx="6571827" cy="59911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600">
              <a:cs typeface="Calibri"/>
            </a:endParaRPr>
          </a:p>
          <a:p>
            <a:pPr>
              <a:lnSpc>
                <a:spcPct val="90000"/>
              </a:lnSpc>
              <a:spcAft>
                <a:spcPts val="600"/>
              </a:spcAft>
            </a:pPr>
            <a:r>
              <a:rPr lang="en-US" sz="1600"/>
              <a:t>The following are the features that we are covering in our MVP:</a:t>
            </a:r>
            <a:endParaRPr lang="en-US" sz="1600">
              <a:cs typeface="Calibri"/>
            </a:endParaRPr>
          </a:p>
          <a:p>
            <a:pPr indent="-228600">
              <a:lnSpc>
                <a:spcPct val="90000"/>
              </a:lnSpc>
              <a:spcAft>
                <a:spcPts val="600"/>
              </a:spcAft>
              <a:buFont typeface="Arial" panose="020B0604020202020204" pitchFamily="34" charset="0"/>
              <a:buChar char="•"/>
            </a:pPr>
            <a:endParaRPr lang="en-US" sz="1600">
              <a:cs typeface="Calibri"/>
            </a:endParaRPr>
          </a:p>
          <a:p>
            <a:pPr marL="285750" indent="-228600">
              <a:lnSpc>
                <a:spcPct val="90000"/>
              </a:lnSpc>
              <a:spcAft>
                <a:spcPts val="600"/>
              </a:spcAft>
              <a:buFont typeface="Arial" panose="020B0604020202020204" pitchFamily="34" charset="0"/>
              <a:buChar char="•"/>
            </a:pPr>
            <a:r>
              <a:rPr lang="en-US" sz="1600"/>
              <a:t>Patient Login Feature:</a:t>
            </a:r>
            <a:r>
              <a:rPr lang="en-US" sz="1600" i="1"/>
              <a:t> [login screen for patient]</a:t>
            </a:r>
            <a:endParaRPr lang="en-US" sz="1600" i="1">
              <a:cs typeface="Calibri"/>
            </a:endParaRPr>
          </a:p>
          <a:p>
            <a:pPr marL="285750" indent="-228600">
              <a:lnSpc>
                <a:spcPct val="90000"/>
              </a:lnSpc>
              <a:spcAft>
                <a:spcPts val="600"/>
              </a:spcAft>
              <a:buFont typeface="Arial" panose="020B0604020202020204" pitchFamily="34" charset="0"/>
              <a:buChar char="•"/>
            </a:pPr>
            <a:r>
              <a:rPr lang="en-US" sz="1600"/>
              <a:t>Doctor Login Feature: [ </a:t>
            </a:r>
            <a:r>
              <a:rPr lang="en-US" sz="1600" i="1"/>
              <a:t>login screen for doctor]</a:t>
            </a:r>
            <a:endParaRPr lang="en-US" sz="1600">
              <a:cs typeface="Calibri"/>
            </a:endParaRPr>
          </a:p>
          <a:p>
            <a:pPr marL="285750" indent="-228600">
              <a:lnSpc>
                <a:spcPct val="90000"/>
              </a:lnSpc>
              <a:spcAft>
                <a:spcPts val="600"/>
              </a:spcAft>
              <a:buFont typeface="Arial" panose="020B0604020202020204" pitchFamily="34" charset="0"/>
              <a:buChar char="•"/>
            </a:pPr>
            <a:r>
              <a:rPr lang="en-US" sz="1600"/>
              <a:t>Doctor Home Feature: [</a:t>
            </a:r>
            <a:r>
              <a:rPr lang="en-US" sz="1600" i="1"/>
              <a:t>dashboard for doctors]</a:t>
            </a:r>
            <a:endParaRPr lang="en-US" sz="1600">
              <a:cs typeface="Calibri"/>
            </a:endParaRPr>
          </a:p>
          <a:p>
            <a:pPr marL="285750" indent="-228600">
              <a:lnSpc>
                <a:spcPct val="90000"/>
              </a:lnSpc>
              <a:spcAft>
                <a:spcPts val="600"/>
              </a:spcAft>
              <a:buFont typeface="Arial" panose="020B0604020202020204" pitchFamily="34" charset="0"/>
              <a:buChar char="•"/>
            </a:pPr>
            <a:r>
              <a:rPr lang="en-US" sz="1600"/>
              <a:t>Patient Home Feature: [</a:t>
            </a:r>
            <a:r>
              <a:rPr lang="en-US" sz="1600" i="1"/>
              <a:t>dashboard for patients ]</a:t>
            </a:r>
            <a:endParaRPr lang="en-US" sz="1600">
              <a:cs typeface="Calibri"/>
            </a:endParaRPr>
          </a:p>
          <a:p>
            <a:pPr marL="285750" indent="-228600">
              <a:lnSpc>
                <a:spcPct val="90000"/>
              </a:lnSpc>
              <a:spcAft>
                <a:spcPts val="600"/>
              </a:spcAft>
              <a:buFont typeface="Arial" panose="020B0604020202020204" pitchFamily="34" charset="0"/>
              <a:buChar char="•"/>
            </a:pPr>
            <a:r>
              <a:rPr lang="en-US" sz="1600"/>
              <a:t>Signup Feature: [</a:t>
            </a:r>
            <a:r>
              <a:rPr lang="en-US" sz="1600" i="1"/>
              <a:t>Signup screen for patient as a new user]</a:t>
            </a:r>
            <a:endParaRPr lang="en-US" sz="1600" i="1">
              <a:cs typeface="Calibri"/>
            </a:endParaRPr>
          </a:p>
          <a:p>
            <a:pPr marL="285750" indent="-228600">
              <a:lnSpc>
                <a:spcPct val="90000"/>
              </a:lnSpc>
              <a:spcAft>
                <a:spcPts val="600"/>
              </a:spcAft>
              <a:buFont typeface="Arial" panose="020B0604020202020204" pitchFamily="34" charset="0"/>
              <a:buChar char="•"/>
            </a:pPr>
            <a:r>
              <a:rPr lang="en-US" sz="1600"/>
              <a:t>Forgot Password Feature: [</a:t>
            </a:r>
            <a:r>
              <a:rPr lang="en-US" sz="1600" i="1"/>
              <a:t>Password reset ]</a:t>
            </a:r>
            <a:endParaRPr lang="en-US" sz="1600" i="1">
              <a:cs typeface="Calibri"/>
            </a:endParaRPr>
          </a:p>
          <a:p>
            <a:pPr marL="285750" indent="-228600">
              <a:lnSpc>
                <a:spcPct val="90000"/>
              </a:lnSpc>
              <a:spcAft>
                <a:spcPts val="600"/>
              </a:spcAft>
              <a:buFont typeface="Arial" panose="020B0604020202020204" pitchFamily="34" charset="0"/>
              <a:buChar char="•"/>
            </a:pPr>
            <a:r>
              <a:rPr lang="en-US" sz="1600"/>
              <a:t>Appointment Booking Feature: </a:t>
            </a:r>
            <a:r>
              <a:rPr lang="en-US" sz="1600" i="1"/>
              <a:t>[Book appointment screen]</a:t>
            </a:r>
            <a:endParaRPr lang="en-US" sz="1600" i="1">
              <a:cs typeface="Calibri"/>
            </a:endParaRPr>
          </a:p>
          <a:p>
            <a:pPr indent="-228600">
              <a:lnSpc>
                <a:spcPct val="90000"/>
              </a:lnSpc>
              <a:spcAft>
                <a:spcPts val="600"/>
              </a:spcAft>
              <a:buFont typeface="Arial" panose="020B0604020202020204" pitchFamily="34" charset="0"/>
              <a:buChar char="•"/>
            </a:pPr>
            <a:endParaRPr lang="en-US" sz="1600" i="1">
              <a:cs typeface="Calibri"/>
            </a:endParaRPr>
          </a:p>
          <a:p>
            <a:pPr indent="-228600">
              <a:lnSpc>
                <a:spcPct val="90000"/>
              </a:lnSpc>
              <a:spcAft>
                <a:spcPts val="600"/>
              </a:spcAft>
              <a:buFont typeface="Arial" panose="020B0604020202020204" pitchFamily="34" charset="0"/>
              <a:buChar char="•"/>
            </a:pPr>
            <a:endParaRPr lang="en-US" sz="1600">
              <a:cs typeface="Calibri"/>
            </a:endParaRPr>
          </a:p>
          <a:p>
            <a:pPr marL="0">
              <a:lnSpc>
                <a:spcPct val="90000"/>
              </a:lnSpc>
              <a:spcAft>
                <a:spcPts val="600"/>
              </a:spcAft>
            </a:pPr>
            <a:r>
              <a:rPr lang="en-US" sz="1600"/>
              <a:t>This MVP will allow users to perform essential functions like logging in, signing up, booking appointments, and accessing home screens tailored for both doctors and patients. </a:t>
            </a:r>
            <a:endParaRPr lang="en-US" sz="1600">
              <a:cs typeface="Calibri"/>
            </a:endParaRPr>
          </a:p>
        </p:txBody>
      </p:sp>
    </p:spTree>
    <p:extLst>
      <p:ext uri="{BB962C8B-B14F-4D97-AF65-F5344CB8AC3E}">
        <p14:creationId xmlns:p14="http://schemas.microsoft.com/office/powerpoint/2010/main" val="297418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FEB2EDA-29D5-2488-85DE-4B8963FFBB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b="1" kern="1200">
                <a:solidFill>
                  <a:schemeClr val="tx2"/>
                </a:solidFill>
                <a:latin typeface="+mj-lt"/>
                <a:ea typeface="+mj-ea"/>
                <a:cs typeface="+mj-cs"/>
              </a:rPr>
              <a:t>Personas</a:t>
            </a:r>
          </a:p>
        </p:txBody>
      </p:sp>
      <p:grpSp>
        <p:nvGrpSpPr>
          <p:cNvPr id="54" name="Group 53">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55" name="Freeform: Shape 54">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61" name="Freeform: Shape 60">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99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person&#10;&#10;Description automatically generated">
            <a:extLst>
              <a:ext uri="{FF2B5EF4-FFF2-40B4-BE49-F238E27FC236}">
                <a16:creationId xmlns:a16="http://schemas.microsoft.com/office/drawing/2014/main" id="{B7F94BCB-0C15-9E5E-34A1-5C5016604534}"/>
              </a:ext>
            </a:extLst>
          </p:cNvPr>
          <p:cNvPicPr>
            <a:picLocks noChangeAspect="1"/>
          </p:cNvPicPr>
          <p:nvPr/>
        </p:nvPicPr>
        <p:blipFill>
          <a:blip r:embed="rId2"/>
          <a:stretch>
            <a:fillRect/>
          </a:stretch>
        </p:blipFill>
        <p:spPr>
          <a:xfrm>
            <a:off x="591714" y="479595"/>
            <a:ext cx="9746765" cy="5849647"/>
          </a:xfrm>
          <a:prstGeom prst="rect">
            <a:avLst/>
          </a:prstGeom>
        </p:spPr>
      </p:pic>
    </p:spTree>
    <p:extLst>
      <p:ext uri="{BB962C8B-B14F-4D97-AF65-F5344CB8AC3E}">
        <p14:creationId xmlns:p14="http://schemas.microsoft.com/office/powerpoint/2010/main" val="418446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B77A0EEB-B4FC-DA55-AC5C-4421B6D9C725}"/>
              </a:ext>
            </a:extLst>
          </p:cNvPr>
          <p:cNvPicPr>
            <a:picLocks noChangeAspect="1"/>
          </p:cNvPicPr>
          <p:nvPr/>
        </p:nvPicPr>
        <p:blipFill>
          <a:blip r:embed="rId3"/>
          <a:stretch>
            <a:fillRect/>
          </a:stretch>
        </p:blipFill>
        <p:spPr>
          <a:xfrm>
            <a:off x="655658" y="521567"/>
            <a:ext cx="10987773" cy="5606025"/>
          </a:xfrm>
          <a:prstGeom prst="rect">
            <a:avLst/>
          </a:prstGeom>
        </p:spPr>
      </p:pic>
    </p:spTree>
    <p:extLst>
      <p:ext uri="{BB962C8B-B14F-4D97-AF65-F5344CB8AC3E}">
        <p14:creationId xmlns:p14="http://schemas.microsoft.com/office/powerpoint/2010/main" val="20237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6F3BCB2-FFAC-CA3B-1E1F-087D92C9FE9A}"/>
              </a:ext>
            </a:extLst>
          </p:cNvPr>
          <p:cNvPicPr>
            <a:picLocks noChangeAspect="1"/>
          </p:cNvPicPr>
          <p:nvPr/>
        </p:nvPicPr>
        <p:blipFill>
          <a:blip r:embed="rId2"/>
          <a:stretch>
            <a:fillRect/>
          </a:stretch>
        </p:blipFill>
        <p:spPr>
          <a:xfrm>
            <a:off x="557161" y="461560"/>
            <a:ext cx="12036322" cy="5943074"/>
          </a:xfrm>
          <a:prstGeom prst="rect">
            <a:avLst/>
          </a:prstGeom>
        </p:spPr>
      </p:pic>
    </p:spTree>
    <p:extLst>
      <p:ext uri="{BB962C8B-B14F-4D97-AF65-F5344CB8AC3E}">
        <p14:creationId xmlns:p14="http://schemas.microsoft.com/office/powerpoint/2010/main" val="766360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Backlog Background Images, HD Pictures and Wallpaper For Free Download |  Pngtree">
            <a:extLst>
              <a:ext uri="{FF2B5EF4-FFF2-40B4-BE49-F238E27FC236}">
                <a16:creationId xmlns:a16="http://schemas.microsoft.com/office/drawing/2014/main" id="{F6A528AD-4259-DE22-53BD-C58BD1F3D34A}"/>
              </a:ext>
            </a:extLst>
          </p:cNvPr>
          <p:cNvPicPr>
            <a:picLocks noChangeAspect="1"/>
          </p:cNvPicPr>
          <p:nvPr/>
        </p:nvPicPr>
        <p:blipFill rotWithShape="1">
          <a:blip r:embed="rId2"/>
          <a:srcRect/>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A148D-B429-8AE1-8E3C-F245BAF9E1A1}"/>
              </a:ext>
            </a:extLst>
          </p:cNvPr>
          <p:cNvSpPr>
            <a:spLocks noGrp="1"/>
          </p:cNvSpPr>
          <p:nvPr>
            <p:ph type="title"/>
          </p:nvPr>
        </p:nvSpPr>
        <p:spPr>
          <a:xfrm>
            <a:off x="523875" y="5317240"/>
            <a:ext cx="11210925" cy="744836"/>
          </a:xfrm>
        </p:spPr>
        <p:txBody>
          <a:bodyPr vert="horz" lIns="91440" tIns="45720" rIns="91440" bIns="45720" rtlCol="0">
            <a:normAutofit/>
          </a:bodyPr>
          <a:lstStyle/>
          <a:p>
            <a:pPr algn="ctr"/>
            <a:r>
              <a:rPr lang="en-US" sz="3600">
                <a:solidFill>
                  <a:schemeClr val="tx1">
                    <a:lumMod val="85000"/>
                    <a:lumOff val="15000"/>
                  </a:schemeClr>
                </a:solidFill>
                <a:cs typeface="Calibri Light"/>
              </a:rPr>
              <a:t>PRODUCT BACKLOG</a:t>
            </a:r>
            <a:endParaRPr lang="en-US" sz="3600" kern="1200">
              <a:solidFill>
                <a:schemeClr val="tx1">
                  <a:lumMod val="85000"/>
                  <a:lumOff val="15000"/>
                </a:schemeClr>
              </a:solidFill>
              <a:latin typeface="+mj-lt"/>
              <a:ea typeface="+mj-ea"/>
              <a:cs typeface="+mj-cs"/>
            </a:endParaRPr>
          </a:p>
        </p:txBody>
      </p:sp>
      <p:cxnSp>
        <p:nvCxnSpPr>
          <p:cNvPr id="29" name="Straight Connector 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96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phone&#10;&#10;Description automatically generated">
            <a:extLst>
              <a:ext uri="{FF2B5EF4-FFF2-40B4-BE49-F238E27FC236}">
                <a16:creationId xmlns:a16="http://schemas.microsoft.com/office/drawing/2014/main" id="{7C9E2365-43CD-C570-D700-E2B27EFA06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467" y="1438825"/>
            <a:ext cx="10905066" cy="3980349"/>
          </a:xfrm>
          <a:prstGeom prst="rect">
            <a:avLst/>
          </a:prstGeom>
        </p:spPr>
      </p:pic>
    </p:spTree>
    <p:extLst>
      <p:ext uri="{BB962C8B-B14F-4D97-AF65-F5344CB8AC3E}">
        <p14:creationId xmlns:p14="http://schemas.microsoft.com/office/powerpoint/2010/main" val="95269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EC2016E-94CD-C2E9-11F7-067AE67BD84C}"/>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ARCHITECTURE DIAGRAM</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C767832-3F9F-D08A-9DE5-2CF3BB023607}"/>
                  </a:ext>
                </a:extLst>
              </p14:cNvPr>
              <p14:cNvContentPartPr/>
              <p14:nvPr/>
            </p14:nvContentPartPr>
            <p14:xfrm>
              <a:off x="-503975" y="5663846"/>
              <a:ext cx="12699" cy="12699"/>
            </p14:xfrm>
          </p:contentPart>
        </mc:Choice>
        <mc:Fallback xmlns="">
          <p:pic>
            <p:nvPicPr>
              <p:cNvPr id="3" name="Ink 2">
                <a:extLst>
                  <a:ext uri="{FF2B5EF4-FFF2-40B4-BE49-F238E27FC236}">
                    <a16:creationId xmlns:a16="http://schemas.microsoft.com/office/drawing/2014/main" id="{3C767832-3F9F-D08A-9DE5-2CF3BB023607}"/>
                  </a:ext>
                </a:extLst>
              </p:cNvPr>
              <p:cNvPicPr/>
              <p:nvPr/>
            </p:nvPicPr>
            <p:blipFill>
              <a:blip r:embed="rId3"/>
              <a:stretch>
                <a:fillRect/>
              </a:stretch>
            </p:blipFill>
            <p:spPr>
              <a:xfrm>
                <a:off x="-1138925" y="5028896"/>
                <a:ext cx="1269900" cy="1269900"/>
              </a:xfrm>
              <a:prstGeom prst="rect">
                <a:avLst/>
              </a:prstGeom>
            </p:spPr>
          </p:pic>
        </mc:Fallback>
      </mc:AlternateContent>
    </p:spTree>
    <p:extLst>
      <p:ext uri="{BB962C8B-B14F-4D97-AF65-F5344CB8AC3E}">
        <p14:creationId xmlns:p14="http://schemas.microsoft.com/office/powerpoint/2010/main" val="2652359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7BDD930-0E65-490A-9CE5-554C357C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A912C67-99A1-4956-8F68-1846C2177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77BF-5C9C-0602-9B5C-E6E1D25A2349}"/>
              </a:ext>
            </a:extLst>
          </p:cNvPr>
          <p:cNvSpPr>
            <a:spLocks noGrp="1"/>
          </p:cNvSpPr>
          <p:nvPr>
            <p:ph type="title"/>
          </p:nvPr>
        </p:nvSpPr>
        <p:spPr>
          <a:xfrm>
            <a:off x="804672" y="457200"/>
            <a:ext cx="10579398" cy="1299411"/>
          </a:xfrm>
        </p:spPr>
        <p:txBody>
          <a:bodyPr vert="horz" lIns="91440" tIns="45720" rIns="91440" bIns="45720" rtlCol="0" anchor="ctr">
            <a:normAutofit/>
          </a:bodyPr>
          <a:lstStyle/>
          <a:p>
            <a:r>
              <a:rPr lang="en-US" sz="3100" b="0" i="0" kern="1200">
                <a:solidFill>
                  <a:schemeClr val="tx2"/>
                </a:solidFill>
                <a:effectLst/>
                <a:latin typeface="+mj-lt"/>
                <a:ea typeface="+mj-ea"/>
                <a:cs typeface="+mj-cs"/>
              </a:rPr>
              <a:t>OneCare, an innovative all-in-one healthcare web app designed to revolutionize the way you manage your health and wellness.</a:t>
            </a:r>
            <a:endParaRPr lang="en-US" sz="3100" kern="1200">
              <a:solidFill>
                <a:schemeClr val="tx2"/>
              </a:solidFill>
              <a:latin typeface="+mj-lt"/>
              <a:ea typeface="+mj-ea"/>
              <a:cs typeface="+mj-cs"/>
            </a:endParaRPr>
          </a:p>
        </p:txBody>
      </p:sp>
      <p:sp>
        <p:nvSpPr>
          <p:cNvPr id="8" name="TextBox 7">
            <a:extLst>
              <a:ext uri="{FF2B5EF4-FFF2-40B4-BE49-F238E27FC236}">
                <a16:creationId xmlns:a16="http://schemas.microsoft.com/office/drawing/2014/main" id="{2E5068F6-FBFC-DA82-80C7-C8361365A292}"/>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rPr>
              <a:t>CS 691 CAPSTONE PROJECT</a:t>
            </a:r>
          </a:p>
        </p:txBody>
      </p:sp>
      <p:grpSp>
        <p:nvGrpSpPr>
          <p:cNvPr id="101" name="Group 100">
            <a:extLst>
              <a:ext uri="{FF2B5EF4-FFF2-40B4-BE49-F238E27FC236}">
                <a16:creationId xmlns:a16="http://schemas.microsoft.com/office/drawing/2014/main" id="{569E5994-073E-4708-B3E6-43BFED0CE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81784" y="4178643"/>
            <a:ext cx="3061444" cy="2297267"/>
            <a:chOff x="-305" y="-1"/>
            <a:chExt cx="3832880" cy="2876136"/>
          </a:xfrm>
        </p:grpSpPr>
        <p:sp>
          <p:nvSpPr>
            <p:cNvPr id="88" name="Freeform: Shape 87">
              <a:extLst>
                <a:ext uri="{FF2B5EF4-FFF2-40B4-BE49-F238E27FC236}">
                  <a16:creationId xmlns:a16="http://schemas.microsoft.com/office/drawing/2014/main" id="{532F818D-9087-4691-AABA-465619A0C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8B7668A-5C96-4FB9-BFA9-38094EB87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a:extLst>
                <a:ext uri="{FF2B5EF4-FFF2-40B4-BE49-F238E27FC236}">
                  <a16:creationId xmlns:a16="http://schemas.microsoft.com/office/drawing/2014/main" id="{BF4F95BD-8661-4C45-94E3-CF3159BF4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E85BBF8A-E2FB-47F6-A60F-4FB855D50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erson with a stethoscope around her neck&#10;&#10;Description automatically generated">
            <a:extLst>
              <a:ext uri="{FF2B5EF4-FFF2-40B4-BE49-F238E27FC236}">
                <a16:creationId xmlns:a16="http://schemas.microsoft.com/office/drawing/2014/main" id="{579A6308-8EFB-B1F2-ADB1-E8D8F67890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63344" y="2609634"/>
            <a:ext cx="3369165" cy="3217333"/>
          </a:xfrm>
          <a:prstGeom prst="rect">
            <a:avLst/>
          </a:prstGeom>
        </p:spPr>
      </p:pic>
      <p:grpSp>
        <p:nvGrpSpPr>
          <p:cNvPr id="102" name="Group 101">
            <a:extLst>
              <a:ext uri="{FF2B5EF4-FFF2-40B4-BE49-F238E27FC236}">
                <a16:creationId xmlns:a16="http://schemas.microsoft.com/office/drawing/2014/main" id="{DD81D498-EAA8-40F3-8230-AE4DEDA38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906190" y="0"/>
            <a:ext cx="3282247" cy="2837712"/>
            <a:chOff x="-305" y="-4155"/>
            <a:chExt cx="2514948" cy="2174333"/>
          </a:xfrm>
        </p:grpSpPr>
        <p:sp>
          <p:nvSpPr>
            <p:cNvPr id="94" name="Freeform: Shape 93">
              <a:extLst>
                <a:ext uri="{FF2B5EF4-FFF2-40B4-BE49-F238E27FC236}">
                  <a16:creationId xmlns:a16="http://schemas.microsoft.com/office/drawing/2014/main" id="{262F2402-5879-41A3-ACEC-6D2811BA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BBD41895-A230-4959-97BA-80F51638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E670BD54-10A6-4092-9E32-647B2F870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97" name="Freeform: Shape 96">
              <a:extLst>
                <a:ext uri="{FF2B5EF4-FFF2-40B4-BE49-F238E27FC236}">
                  <a16:creationId xmlns:a16="http://schemas.microsoft.com/office/drawing/2014/main" id="{1C2B9A82-4826-4BF4-A16E-0B005FE76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719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with a diagram and a diagram of a cloud&#10;&#10;Description automatically generated">
            <a:extLst>
              <a:ext uri="{FF2B5EF4-FFF2-40B4-BE49-F238E27FC236}">
                <a16:creationId xmlns:a16="http://schemas.microsoft.com/office/drawing/2014/main" id="{BA37D3CE-AFEB-CD90-5911-79CBEB9FCE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289" y="220233"/>
            <a:ext cx="11572066" cy="6301298"/>
          </a:xfrm>
          <a:prstGeom prst="rect">
            <a:avLst/>
          </a:prstGeom>
        </p:spPr>
      </p:pic>
    </p:spTree>
    <p:extLst>
      <p:ext uri="{BB962C8B-B14F-4D97-AF65-F5344CB8AC3E}">
        <p14:creationId xmlns:p14="http://schemas.microsoft.com/office/powerpoint/2010/main" val="133925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EC2016E-94CD-C2E9-11F7-067AE67BD84C}"/>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a:solidFill>
                  <a:schemeClr val="tx2"/>
                </a:solidFill>
              </a:rPr>
              <a:t>SEQUENCE</a:t>
            </a:r>
            <a:r>
              <a:rPr lang="en-US" sz="5200" kern="1200">
                <a:solidFill>
                  <a:schemeClr val="tx2"/>
                </a:solidFill>
                <a:latin typeface="+mj-lt"/>
                <a:ea typeface="+mj-ea"/>
                <a:cs typeface="+mj-cs"/>
              </a:rPr>
              <a:t> DIAGRAM</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93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service&#10;&#10;Description automatically generated">
            <a:extLst>
              <a:ext uri="{FF2B5EF4-FFF2-40B4-BE49-F238E27FC236}">
                <a16:creationId xmlns:a16="http://schemas.microsoft.com/office/drawing/2014/main" id="{A5206741-55C9-9A2B-A2E8-C77B4EEEAFA1}"/>
              </a:ext>
            </a:extLst>
          </p:cNvPr>
          <p:cNvPicPr>
            <a:picLocks noChangeAspect="1"/>
          </p:cNvPicPr>
          <p:nvPr/>
        </p:nvPicPr>
        <p:blipFill>
          <a:blip r:embed="rId2"/>
          <a:stretch>
            <a:fillRect/>
          </a:stretch>
        </p:blipFill>
        <p:spPr>
          <a:xfrm>
            <a:off x="2490873" y="519193"/>
            <a:ext cx="7752694" cy="6168325"/>
          </a:xfrm>
          <a:prstGeom prst="rect">
            <a:avLst/>
          </a:prstGeom>
        </p:spPr>
      </p:pic>
    </p:spTree>
    <p:extLst>
      <p:ext uri="{BB962C8B-B14F-4D97-AF65-F5344CB8AC3E}">
        <p14:creationId xmlns:p14="http://schemas.microsoft.com/office/powerpoint/2010/main" val="81977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77DDD-9939-B707-A935-E32A538146EA}"/>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ACCEPTANCE CRITERIA AND USER STORIES</a:t>
            </a:r>
          </a:p>
        </p:txBody>
      </p:sp>
      <p:grpSp>
        <p:nvGrpSpPr>
          <p:cNvPr id="13" name="Group 1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4" name="Freeform: Shape 1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Onboarding">
            <a:extLst>
              <a:ext uri="{FF2B5EF4-FFF2-40B4-BE49-F238E27FC236}">
                <a16:creationId xmlns:a16="http://schemas.microsoft.com/office/drawing/2014/main" id="{4BD88C3F-676B-7A61-D6E6-48259194DCC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46990" y="320231"/>
            <a:ext cx="2836567" cy="2836567"/>
          </a:xfrm>
          <a:prstGeom prst="rect">
            <a:avLst/>
          </a:prstGeom>
        </p:spPr>
      </p:pic>
      <p:grpSp>
        <p:nvGrpSpPr>
          <p:cNvPr id="19" name="Group 1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0" name="Freeform: Shape 1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464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B3D1-D8B7-CA4B-7781-12E8D29EF50C}"/>
              </a:ext>
            </a:extLst>
          </p:cNvPr>
          <p:cNvSpPr>
            <a:spLocks noGrp="1"/>
          </p:cNvSpPr>
          <p:nvPr>
            <p:ph type="title"/>
          </p:nvPr>
        </p:nvSpPr>
        <p:spPr>
          <a:xfrm>
            <a:off x="1046018" y="-67830"/>
            <a:ext cx="10515600" cy="1325563"/>
          </a:xfrm>
        </p:spPr>
        <p:txBody>
          <a:bodyPr/>
          <a:lstStyle/>
          <a:p>
            <a:r>
              <a:rPr lang="en-US">
                <a:cs typeface="Calibri Light"/>
              </a:rPr>
              <a:t>ACCEPTANCE CRITERIA AND USER STORIES</a:t>
            </a:r>
            <a:endParaRPr lang="en-US"/>
          </a:p>
        </p:txBody>
      </p:sp>
      <p:pic>
        <p:nvPicPr>
          <p:cNvPr id="4" name="Picture 3" descr="A screenshot of a medical survey&#10;&#10;Description automatically generated">
            <a:extLst>
              <a:ext uri="{FF2B5EF4-FFF2-40B4-BE49-F238E27FC236}">
                <a16:creationId xmlns:a16="http://schemas.microsoft.com/office/drawing/2014/main" id="{20BA8321-4784-9129-0BB0-56703D787B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4955" y="1081877"/>
            <a:ext cx="9698182" cy="5283065"/>
          </a:xfrm>
          <a:prstGeom prst="rect">
            <a:avLst/>
          </a:prstGeom>
        </p:spPr>
      </p:pic>
    </p:spTree>
    <p:extLst>
      <p:ext uri="{BB962C8B-B14F-4D97-AF65-F5344CB8AC3E}">
        <p14:creationId xmlns:p14="http://schemas.microsoft.com/office/powerpoint/2010/main" val="2128052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B3D1-D8B7-CA4B-7781-12E8D29EF50C}"/>
              </a:ext>
            </a:extLst>
          </p:cNvPr>
          <p:cNvSpPr>
            <a:spLocks noGrp="1"/>
          </p:cNvSpPr>
          <p:nvPr>
            <p:ph type="title"/>
          </p:nvPr>
        </p:nvSpPr>
        <p:spPr>
          <a:xfrm>
            <a:off x="1011382" y="-119784"/>
            <a:ext cx="10515600" cy="1325563"/>
          </a:xfrm>
        </p:spPr>
        <p:txBody>
          <a:bodyPr/>
          <a:lstStyle/>
          <a:p>
            <a:r>
              <a:rPr lang="en-US">
                <a:cs typeface="Calibri Light"/>
              </a:rPr>
              <a:t>ACCEPTANCE CRITERIA AND USER STORIES</a:t>
            </a:r>
            <a:endParaRPr lang="en-US"/>
          </a:p>
        </p:txBody>
      </p:sp>
      <p:pic>
        <p:nvPicPr>
          <p:cNvPr id="3" name="Picture 2" descr="A screenshot of a medical form&#10;&#10;Description automatically generated">
            <a:extLst>
              <a:ext uri="{FF2B5EF4-FFF2-40B4-BE49-F238E27FC236}">
                <a16:creationId xmlns:a16="http://schemas.microsoft.com/office/drawing/2014/main" id="{BC37FBA4-AC8B-37D3-453A-3A763011DE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7699" y="762000"/>
            <a:ext cx="8715375" cy="5567796"/>
          </a:xfrm>
          <a:prstGeom prst="rect">
            <a:avLst/>
          </a:prstGeom>
        </p:spPr>
      </p:pic>
    </p:spTree>
    <p:extLst>
      <p:ext uri="{BB962C8B-B14F-4D97-AF65-F5344CB8AC3E}">
        <p14:creationId xmlns:p14="http://schemas.microsoft.com/office/powerpoint/2010/main" val="4272503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4741B1-A487-A6E0-99AF-9748B08956C1}"/>
              </a:ext>
            </a:extLst>
          </p:cNvPr>
          <p:cNvSpPr txBox="1">
            <a:spLocks/>
          </p:cNvSpPr>
          <p:nvPr/>
        </p:nvSpPr>
        <p:spPr>
          <a:xfrm>
            <a:off x="1046018" y="-678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ACCEPTANCE CRITERIA AND USER STORIES</a:t>
            </a:r>
            <a:endParaRPr lang="en-US"/>
          </a:p>
        </p:txBody>
      </p:sp>
      <p:pic>
        <p:nvPicPr>
          <p:cNvPr id="6" name="Picture 5" descr="A screenshot of a medical survey&#10;&#10;Description automatically generated">
            <a:extLst>
              <a:ext uri="{FF2B5EF4-FFF2-40B4-BE49-F238E27FC236}">
                <a16:creationId xmlns:a16="http://schemas.microsoft.com/office/drawing/2014/main" id="{685974AC-DCC7-32D5-C8E1-D17212DDA5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8138" y="951023"/>
            <a:ext cx="9611679" cy="5812466"/>
          </a:xfrm>
          <a:prstGeom prst="rect">
            <a:avLst/>
          </a:prstGeom>
        </p:spPr>
      </p:pic>
    </p:spTree>
    <p:extLst>
      <p:ext uri="{BB962C8B-B14F-4D97-AF65-F5344CB8AC3E}">
        <p14:creationId xmlns:p14="http://schemas.microsoft.com/office/powerpoint/2010/main" val="293272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4741B1-A487-A6E0-99AF-9748B08956C1}"/>
              </a:ext>
            </a:extLst>
          </p:cNvPr>
          <p:cNvSpPr txBox="1">
            <a:spLocks/>
          </p:cNvSpPr>
          <p:nvPr/>
        </p:nvSpPr>
        <p:spPr>
          <a:xfrm>
            <a:off x="1046018" y="-678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ACCEPTANCE CRITERIA AND USER STORIES</a:t>
            </a:r>
            <a:endParaRPr lang="en-US"/>
          </a:p>
        </p:txBody>
      </p:sp>
      <p:pic>
        <p:nvPicPr>
          <p:cNvPr id="3" name="Picture 2" descr="A white and blue text on a white background&#10;&#10;Description automatically generated">
            <a:extLst>
              <a:ext uri="{FF2B5EF4-FFF2-40B4-BE49-F238E27FC236}">
                <a16:creationId xmlns:a16="http://schemas.microsoft.com/office/drawing/2014/main" id="{F1102ABA-C124-AC8C-F6C7-4A959E86C965}"/>
              </a:ext>
            </a:extLst>
          </p:cNvPr>
          <p:cNvPicPr>
            <a:picLocks noChangeAspect="1"/>
          </p:cNvPicPr>
          <p:nvPr/>
        </p:nvPicPr>
        <p:blipFill>
          <a:blip r:embed="rId2"/>
          <a:stretch>
            <a:fillRect/>
          </a:stretch>
        </p:blipFill>
        <p:spPr>
          <a:xfrm>
            <a:off x="608419" y="2020441"/>
            <a:ext cx="11099210" cy="2811211"/>
          </a:xfrm>
          <a:prstGeom prst="rect">
            <a:avLst/>
          </a:prstGeom>
        </p:spPr>
      </p:pic>
    </p:spTree>
    <p:extLst>
      <p:ext uri="{BB962C8B-B14F-4D97-AF65-F5344CB8AC3E}">
        <p14:creationId xmlns:p14="http://schemas.microsoft.com/office/powerpoint/2010/main" val="74629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96D346F1-94EB-DA85-0E08-3FE2FF9D77F0}"/>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TESTCASES</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4657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B6E89A-6FBD-CC44-F208-1D5B7DA4BA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0584" y="138545"/>
            <a:ext cx="11361104" cy="6442364"/>
          </a:xfrm>
          <a:prstGeom prst="rect">
            <a:avLst/>
          </a:prstGeom>
        </p:spPr>
      </p:pic>
    </p:spTree>
    <p:extLst>
      <p:ext uri="{BB962C8B-B14F-4D97-AF65-F5344CB8AC3E}">
        <p14:creationId xmlns:p14="http://schemas.microsoft.com/office/powerpoint/2010/main" val="4000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extBox 1">
            <a:extLst>
              <a:ext uri="{FF2B5EF4-FFF2-40B4-BE49-F238E27FC236}">
                <a16:creationId xmlns:a16="http://schemas.microsoft.com/office/drawing/2014/main" id="{A7D5F339-7C56-9F67-06B9-A79A0EB52FDB}"/>
              </a:ext>
            </a:extLst>
          </p:cNvPr>
          <p:cNvSpPr txBox="1"/>
          <p:nvPr/>
        </p:nvSpPr>
        <p:spPr>
          <a:xfrm>
            <a:off x="950626" y="124979"/>
            <a:ext cx="9833548" cy="6524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3600" kern="1200">
                <a:solidFill>
                  <a:schemeClr val="tx2"/>
                </a:solidFill>
                <a:latin typeface="+mj-lt"/>
                <a:ea typeface="+mj-ea"/>
                <a:cs typeface="+mj-cs"/>
              </a:rPr>
              <a:t>Agenda</a:t>
            </a:r>
          </a:p>
        </p:txBody>
      </p:sp>
      <p:grpSp>
        <p:nvGrpSpPr>
          <p:cNvPr id="31" name="Group 30">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8" name="Freeform: Shape 37">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1379C178-C291-CD5C-BAED-EE40CBF80642}"/>
              </a:ext>
            </a:extLst>
          </p:cNvPr>
          <p:cNvSpPr txBox="1"/>
          <p:nvPr/>
        </p:nvSpPr>
        <p:spPr>
          <a:xfrm>
            <a:off x="889000" y="996950"/>
            <a:ext cx="100711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cs typeface="Calibri"/>
              </a:rPr>
              <a:t>Team Member Roles and </a:t>
            </a:r>
            <a:r>
              <a:rPr lang="en-US" err="1">
                <a:cs typeface="Calibri"/>
              </a:rPr>
              <a:t>Responsiblities</a:t>
            </a:r>
            <a:r>
              <a:rPr lang="en-US">
                <a:cs typeface="Calibri"/>
              </a:rPr>
              <a:t> </a:t>
            </a:r>
          </a:p>
          <a:p>
            <a:pPr marL="285750" indent="-285750">
              <a:buFont typeface="Wingdings"/>
              <a:buChar char="ü"/>
            </a:pPr>
            <a:r>
              <a:rPr lang="en-US">
                <a:cs typeface="Calibri"/>
              </a:rPr>
              <a:t>Improvements made from Professor Feedback</a:t>
            </a:r>
          </a:p>
          <a:p>
            <a:pPr marL="285750" indent="-285750">
              <a:buFont typeface="Wingdings"/>
              <a:buChar char="ü"/>
            </a:pPr>
            <a:r>
              <a:rPr lang="en-US">
                <a:cs typeface="Calibri"/>
              </a:rPr>
              <a:t>Project Description  </a:t>
            </a:r>
          </a:p>
          <a:p>
            <a:pPr marL="285750" indent="-285750">
              <a:buFont typeface="Wingdings"/>
              <a:buChar char="ü"/>
            </a:pPr>
            <a:r>
              <a:rPr lang="en-US">
                <a:cs typeface="Calibri"/>
              </a:rPr>
              <a:t>Team working agreement  </a:t>
            </a:r>
          </a:p>
          <a:p>
            <a:pPr marL="285750" indent="-285750">
              <a:buFont typeface="Wingdings"/>
              <a:buChar char="ü"/>
            </a:pPr>
            <a:r>
              <a:rPr lang="en-US">
                <a:ea typeface="+mn-lt"/>
                <a:cs typeface="+mn-lt"/>
              </a:rPr>
              <a:t>MVP. </a:t>
            </a:r>
            <a:endParaRPr lang="en-US">
              <a:cs typeface="Calibri"/>
            </a:endParaRPr>
          </a:p>
          <a:p>
            <a:pPr marL="285750" indent="-285750">
              <a:buFont typeface="Wingdings"/>
              <a:buChar char="ü"/>
            </a:pPr>
            <a:r>
              <a:rPr lang="en-US">
                <a:cs typeface="Calibri"/>
              </a:rPr>
              <a:t>Personas (at least 3) </a:t>
            </a:r>
          </a:p>
          <a:p>
            <a:pPr marL="285750" indent="-285750">
              <a:buFont typeface="Wingdings"/>
              <a:buChar char="ü"/>
            </a:pPr>
            <a:r>
              <a:rPr lang="en-US">
                <a:ea typeface="+mn-lt"/>
                <a:cs typeface="+mn-lt"/>
              </a:rPr>
              <a:t>Product Backlog </a:t>
            </a:r>
            <a:endParaRPr lang="en-US">
              <a:cs typeface="Calibri"/>
            </a:endParaRPr>
          </a:p>
          <a:p>
            <a:pPr marL="285750" indent="-285750">
              <a:buFont typeface="Wingdings"/>
              <a:buChar char="ü"/>
            </a:pPr>
            <a:r>
              <a:rPr lang="en-US">
                <a:cs typeface="Calibri"/>
              </a:rPr>
              <a:t>Diagrams (Architecture Diagrams, Context Diagram, ER Diagrams, Sequence Diagram, State Diagrams)</a:t>
            </a:r>
            <a:endParaRPr lang="en-US">
              <a:ea typeface="Calibri" panose="020F0502020204030204"/>
              <a:cs typeface="Calibri"/>
            </a:endParaRPr>
          </a:p>
          <a:p>
            <a:pPr marL="285750" indent="-285750">
              <a:buFont typeface="Wingdings"/>
              <a:buChar char="ü"/>
            </a:pPr>
            <a:r>
              <a:rPr lang="en-US">
                <a:ea typeface="+mn-lt"/>
                <a:cs typeface="+mn-lt"/>
              </a:rPr>
              <a:t>Stories and Acceptance Criteria</a:t>
            </a:r>
          </a:p>
          <a:p>
            <a:pPr marL="285750" indent="-285750">
              <a:buFont typeface="Wingdings"/>
              <a:buChar char="ü"/>
            </a:pPr>
            <a:r>
              <a:rPr lang="en-US">
                <a:ea typeface="+mn-lt"/>
                <a:cs typeface="+mn-lt"/>
              </a:rPr>
              <a:t>Test Cases </a:t>
            </a:r>
            <a:endParaRPr lang="en-US">
              <a:cs typeface="Calibri"/>
            </a:endParaRPr>
          </a:p>
          <a:p>
            <a:pPr marL="285750" indent="-285750">
              <a:buFont typeface="Wingdings"/>
              <a:buChar char="ü"/>
            </a:pPr>
            <a:r>
              <a:rPr lang="en-US">
                <a:cs typeface="Calibri"/>
              </a:rPr>
              <a:t>Stories or Tasks committed for this Sprint </a:t>
            </a:r>
            <a:endParaRPr lang="en-US">
              <a:ea typeface="Calibri"/>
              <a:cs typeface="Calibri"/>
            </a:endParaRPr>
          </a:p>
          <a:p>
            <a:pPr marL="285750" indent="-285750">
              <a:buFont typeface="Wingdings"/>
              <a:buChar char="ü"/>
            </a:pPr>
            <a:r>
              <a:rPr lang="en-US">
                <a:cs typeface="Calibri"/>
              </a:rPr>
              <a:t>Metrics </a:t>
            </a:r>
          </a:p>
          <a:p>
            <a:pPr marL="285750" indent="-285750">
              <a:buFont typeface="Wingdings"/>
              <a:buChar char="ü"/>
            </a:pPr>
            <a:r>
              <a:rPr lang="en-US">
                <a:cs typeface="Calibri"/>
              </a:rPr>
              <a:t>Team velocity - this sprint </a:t>
            </a:r>
          </a:p>
          <a:p>
            <a:pPr marL="285750" indent="-285750">
              <a:buFont typeface="Wingdings"/>
              <a:buChar char="ü"/>
            </a:pPr>
            <a:r>
              <a:rPr lang="en-US">
                <a:cs typeface="Calibri"/>
              </a:rPr>
              <a:t>Burndown Charts </a:t>
            </a:r>
          </a:p>
          <a:p>
            <a:pPr marL="285750" indent="-285750">
              <a:buFont typeface="Wingdings"/>
              <a:buChar char="ü"/>
            </a:pPr>
            <a:r>
              <a:rPr lang="en-US">
                <a:ea typeface="+mn-lt"/>
                <a:cs typeface="+mn-lt"/>
              </a:rPr>
              <a:t>Technologies. </a:t>
            </a:r>
            <a:endParaRPr lang="en-US">
              <a:cs typeface="Calibri"/>
            </a:endParaRPr>
          </a:p>
          <a:p>
            <a:pPr marL="285750" indent="-285750">
              <a:buFont typeface="Wingdings"/>
              <a:buChar char="ü"/>
            </a:pPr>
            <a:r>
              <a:rPr lang="en-US">
                <a:ea typeface="Calibri"/>
                <a:cs typeface="Calibri"/>
              </a:rPr>
              <a:t>Retrospective</a:t>
            </a:r>
          </a:p>
          <a:p>
            <a:pPr marL="285750" indent="-285750">
              <a:buFont typeface="Wingdings"/>
              <a:buChar char="ü"/>
            </a:pPr>
            <a:r>
              <a:rPr lang="en-US">
                <a:ea typeface="+mn-lt"/>
                <a:cs typeface="+mn-lt"/>
              </a:rPr>
              <a:t>Stories planned for Sprint 2 </a:t>
            </a:r>
          </a:p>
          <a:p>
            <a:pPr marL="285750" indent="-285750">
              <a:buFont typeface="Wingdings"/>
              <a:buChar char="ü"/>
            </a:pPr>
            <a:r>
              <a:rPr lang="en-US">
                <a:ea typeface="Calibri" panose="020F0502020204030204"/>
                <a:cs typeface="Calibri"/>
              </a:rPr>
              <a:t>Figma Designs</a:t>
            </a:r>
          </a:p>
          <a:p>
            <a:pPr marL="285750" indent="-285750">
              <a:buFont typeface="Wingdings"/>
              <a:buChar char="ü"/>
            </a:pPr>
            <a:r>
              <a:rPr lang="en-US">
                <a:ea typeface="Calibri" panose="020F0502020204030204"/>
                <a:cs typeface="Calibri"/>
              </a:rPr>
              <a:t>Project Demo </a:t>
            </a:r>
          </a:p>
          <a:p>
            <a:pPr marL="285750" indent="-285750">
              <a:buFont typeface="Wingdings"/>
              <a:buChar char="ü"/>
            </a:pPr>
            <a:r>
              <a:rPr lang="en-US" err="1">
                <a:ea typeface="Calibri" panose="020F0502020204030204"/>
                <a:cs typeface="Calibri"/>
              </a:rPr>
              <a:t>Github</a:t>
            </a:r>
            <a:r>
              <a:rPr lang="en-US">
                <a:ea typeface="Calibri" panose="020F0502020204030204"/>
                <a:cs typeface="Calibri"/>
              </a:rPr>
              <a:t> URL</a:t>
            </a:r>
          </a:p>
        </p:txBody>
      </p:sp>
    </p:spTree>
    <p:extLst>
      <p:ext uri="{BB962C8B-B14F-4D97-AF65-F5344CB8AC3E}">
        <p14:creationId xmlns:p14="http://schemas.microsoft.com/office/powerpoint/2010/main" val="3338543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heet with black text&#10;&#10;Description automatically generated">
            <a:extLst>
              <a:ext uri="{FF2B5EF4-FFF2-40B4-BE49-F238E27FC236}">
                <a16:creationId xmlns:a16="http://schemas.microsoft.com/office/drawing/2014/main" id="{47B361AA-7051-54B6-99BB-3BB40A6027A5}"/>
              </a:ext>
            </a:extLst>
          </p:cNvPr>
          <p:cNvPicPr>
            <a:picLocks noChangeAspect="1"/>
          </p:cNvPicPr>
          <p:nvPr/>
        </p:nvPicPr>
        <p:blipFill>
          <a:blip r:embed="rId2"/>
          <a:stretch>
            <a:fillRect/>
          </a:stretch>
        </p:blipFill>
        <p:spPr>
          <a:xfrm>
            <a:off x="0" y="366424"/>
            <a:ext cx="12192000" cy="5262734"/>
          </a:xfrm>
          <a:prstGeom prst="rect">
            <a:avLst/>
          </a:prstGeom>
        </p:spPr>
      </p:pic>
    </p:spTree>
    <p:extLst>
      <p:ext uri="{BB962C8B-B14F-4D97-AF65-F5344CB8AC3E}">
        <p14:creationId xmlns:p14="http://schemas.microsoft.com/office/powerpoint/2010/main" val="4147249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226B-E087-DDF4-DB84-FCE2DFE48160}"/>
              </a:ext>
            </a:extLst>
          </p:cNvPr>
          <p:cNvSpPr>
            <a:spLocks noGrp="1"/>
          </p:cNvSpPr>
          <p:nvPr>
            <p:ph type="title"/>
          </p:nvPr>
        </p:nvSpPr>
        <p:spPr/>
        <p:txBody>
          <a:bodyPr/>
          <a:lstStyle/>
          <a:p>
            <a:r>
              <a:rPr lang="en-US" sz="3200" b="1" cap="all">
                <a:ea typeface="+mj-lt"/>
                <a:cs typeface="+mj-lt"/>
              </a:rPr>
              <a:t>Stories Completed In sprint 1</a:t>
            </a:r>
            <a:endParaRPr lang="en-US"/>
          </a:p>
        </p:txBody>
      </p:sp>
      <p:pic>
        <p:nvPicPr>
          <p:cNvPr id="4" name="Picture 3" descr="A screenshot of a phone&#10;&#10;Description automatically generated">
            <a:extLst>
              <a:ext uri="{FF2B5EF4-FFF2-40B4-BE49-F238E27FC236}">
                <a16:creationId xmlns:a16="http://schemas.microsoft.com/office/drawing/2014/main" id="{BBA5ED1C-8426-E0A0-9885-72A5FC40BD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5136" y="1791001"/>
            <a:ext cx="11395364" cy="3579068"/>
          </a:xfrm>
          <a:prstGeom prst="rect">
            <a:avLst/>
          </a:prstGeom>
        </p:spPr>
      </p:pic>
    </p:spTree>
    <p:extLst>
      <p:ext uri="{BB962C8B-B14F-4D97-AF65-F5344CB8AC3E}">
        <p14:creationId xmlns:p14="http://schemas.microsoft.com/office/powerpoint/2010/main" val="21880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6337-B041-F600-EAEB-6396F33124DB}"/>
              </a:ext>
            </a:extLst>
          </p:cNvPr>
          <p:cNvSpPr>
            <a:spLocks noGrp="1"/>
          </p:cNvSpPr>
          <p:nvPr>
            <p:ph type="title"/>
          </p:nvPr>
        </p:nvSpPr>
        <p:spPr/>
        <p:txBody>
          <a:bodyPr/>
          <a:lstStyle/>
          <a:p>
            <a:r>
              <a:rPr lang="en-US" sz="3200" b="1" cap="all">
                <a:ea typeface="+mj-lt"/>
                <a:cs typeface="+mj-lt"/>
              </a:rPr>
              <a:t>Metrics</a:t>
            </a:r>
            <a:endParaRPr lang="en-US"/>
          </a:p>
        </p:txBody>
      </p:sp>
      <p:pic>
        <p:nvPicPr>
          <p:cNvPr id="3" name="Picture 2" descr="A magnifying glass over a circle of words&#10;&#10;Description automatically generated">
            <a:extLst>
              <a:ext uri="{FF2B5EF4-FFF2-40B4-BE49-F238E27FC236}">
                <a16:creationId xmlns:a16="http://schemas.microsoft.com/office/drawing/2014/main" id="{1F0DF29A-7353-5390-0E72-7147C734527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95500" y="1303193"/>
            <a:ext cx="7143750" cy="4730750"/>
          </a:xfrm>
          <a:prstGeom prst="rect">
            <a:avLst/>
          </a:prstGeom>
        </p:spPr>
      </p:pic>
    </p:spTree>
    <p:extLst>
      <p:ext uri="{BB962C8B-B14F-4D97-AF65-F5344CB8AC3E}">
        <p14:creationId xmlns:p14="http://schemas.microsoft.com/office/powerpoint/2010/main" val="3951114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B18F-830A-4E34-DD73-541025186CB8}"/>
              </a:ext>
            </a:extLst>
          </p:cNvPr>
          <p:cNvSpPr>
            <a:spLocks noGrp="1"/>
          </p:cNvSpPr>
          <p:nvPr>
            <p:ph type="title"/>
          </p:nvPr>
        </p:nvSpPr>
        <p:spPr>
          <a:xfrm>
            <a:off x="1789223" y="-77898"/>
            <a:ext cx="10515600" cy="1325563"/>
          </a:xfrm>
        </p:spPr>
        <p:txBody>
          <a:bodyPr/>
          <a:lstStyle/>
          <a:p>
            <a:r>
              <a:rPr lang="en-US">
                <a:cs typeface="Calibri Light"/>
              </a:rPr>
              <a:t>Team Members Velocity report</a:t>
            </a:r>
          </a:p>
        </p:txBody>
      </p:sp>
      <p:pic>
        <p:nvPicPr>
          <p:cNvPr id="3" name="Picture 2" descr="A screenshot of a computer&#10;&#10;Description automatically generated">
            <a:extLst>
              <a:ext uri="{FF2B5EF4-FFF2-40B4-BE49-F238E27FC236}">
                <a16:creationId xmlns:a16="http://schemas.microsoft.com/office/drawing/2014/main" id="{284D2088-B733-A6AF-F412-934F37B4B4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5687" y="1004808"/>
            <a:ext cx="8761728" cy="5416698"/>
          </a:xfrm>
          <a:prstGeom prst="rect">
            <a:avLst/>
          </a:prstGeom>
        </p:spPr>
      </p:pic>
    </p:spTree>
    <p:extLst>
      <p:ext uri="{BB962C8B-B14F-4D97-AF65-F5344CB8AC3E}">
        <p14:creationId xmlns:p14="http://schemas.microsoft.com/office/powerpoint/2010/main" val="2020463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40644-1FBB-3CB2-2A90-42A707075A37}"/>
              </a:ext>
            </a:extLst>
          </p:cNvPr>
          <p:cNvSpPr>
            <a:spLocks noGrp="1"/>
          </p:cNvSpPr>
          <p:nvPr>
            <p:ph type="title"/>
          </p:nvPr>
        </p:nvSpPr>
        <p:spPr>
          <a:xfrm>
            <a:off x="838200" y="184805"/>
            <a:ext cx="10515600" cy="1505883"/>
          </a:xfrm>
        </p:spPr>
        <p:txBody>
          <a:bodyPr anchor="ctr">
            <a:normAutofit/>
          </a:bodyPr>
          <a:lstStyle/>
          <a:p>
            <a:r>
              <a:rPr lang="en-US" sz="5200" b="1">
                <a:ea typeface="+mj-lt"/>
                <a:cs typeface="+mj-lt"/>
              </a:rPr>
              <a:t>Sprint Burndown Chart</a:t>
            </a:r>
            <a:endParaRPr lang="en-US" sz="5200"/>
          </a:p>
          <a:p>
            <a:endParaRPr lang="en-US" sz="5200">
              <a:cs typeface="Calibri Light"/>
            </a:endParaRPr>
          </a:p>
        </p:txBody>
      </p:sp>
      <p:pic>
        <p:nvPicPr>
          <p:cNvPr id="3" name="Picture 2" descr="A screenshot of a computer&#10;&#10;Description automatically generated">
            <a:extLst>
              <a:ext uri="{FF2B5EF4-FFF2-40B4-BE49-F238E27FC236}">
                <a16:creationId xmlns:a16="http://schemas.microsoft.com/office/drawing/2014/main" id="{D905EC29-7339-87FA-55D3-D0ADE71554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4309" y="1152698"/>
            <a:ext cx="10176805" cy="5039121"/>
          </a:xfrm>
          <a:prstGeom prst="rect">
            <a:avLst/>
          </a:prstGeom>
        </p:spPr>
      </p:pic>
    </p:spTree>
    <p:extLst>
      <p:ext uri="{BB962C8B-B14F-4D97-AF65-F5344CB8AC3E}">
        <p14:creationId xmlns:p14="http://schemas.microsoft.com/office/powerpoint/2010/main" val="682602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6288-8708-9B1B-CB96-A2E5368FB2BF}"/>
              </a:ext>
            </a:extLst>
          </p:cNvPr>
          <p:cNvSpPr>
            <a:spLocks noGrp="1"/>
          </p:cNvSpPr>
          <p:nvPr>
            <p:ph type="title"/>
          </p:nvPr>
        </p:nvSpPr>
        <p:spPr>
          <a:xfrm>
            <a:off x="838200" y="365125"/>
            <a:ext cx="10515600" cy="892012"/>
          </a:xfrm>
        </p:spPr>
        <p:txBody>
          <a:bodyPr/>
          <a:lstStyle/>
          <a:p>
            <a:r>
              <a:rPr lang="en-US" b="1" u="sng">
                <a:ea typeface="+mj-lt"/>
                <a:cs typeface="+mj-lt"/>
              </a:rPr>
              <a:t>Technologies </a:t>
            </a:r>
            <a:endParaRPr lang="en-US"/>
          </a:p>
        </p:txBody>
      </p:sp>
      <p:pic>
        <p:nvPicPr>
          <p:cNvPr id="4" name="Graphic 2">
            <a:extLst>
              <a:ext uri="{FF2B5EF4-FFF2-40B4-BE49-F238E27FC236}">
                <a16:creationId xmlns:a16="http://schemas.microsoft.com/office/drawing/2014/main" id="{862EC998-F519-B035-D58D-E5A11B9CB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0370" y="2698868"/>
            <a:ext cx="1219200" cy="1219200"/>
          </a:xfrm>
          <a:prstGeom prst="rect">
            <a:avLst/>
          </a:prstGeom>
        </p:spPr>
      </p:pic>
      <p:pic>
        <p:nvPicPr>
          <p:cNvPr id="5" name="Graphic 3" descr="A blue and black logo&#10;&#10;Description automatically generated">
            <a:extLst>
              <a:ext uri="{FF2B5EF4-FFF2-40B4-BE49-F238E27FC236}">
                <a16:creationId xmlns:a16="http://schemas.microsoft.com/office/drawing/2014/main" id="{E0073A8E-C7D2-71C5-3099-BED4E3905B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312" y="2698868"/>
            <a:ext cx="1219200" cy="1219200"/>
          </a:xfrm>
          <a:prstGeom prst="rect">
            <a:avLst/>
          </a:prstGeom>
        </p:spPr>
      </p:pic>
      <p:pic>
        <p:nvPicPr>
          <p:cNvPr id="6" name="Graphic 4" descr="A blue and black logo&#10;&#10;Description automatically generated">
            <a:extLst>
              <a:ext uri="{FF2B5EF4-FFF2-40B4-BE49-F238E27FC236}">
                <a16:creationId xmlns:a16="http://schemas.microsoft.com/office/drawing/2014/main" id="{B80043FE-7DA7-322D-4971-3A50B61F7B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858" y="1939416"/>
            <a:ext cx="1219200" cy="1219200"/>
          </a:xfrm>
          <a:prstGeom prst="rect">
            <a:avLst/>
          </a:prstGeom>
        </p:spPr>
      </p:pic>
      <p:pic>
        <p:nvPicPr>
          <p:cNvPr id="8" name="Graphic 6" descr="A logo on a black background&#10;&#10;Description automatically generated">
            <a:extLst>
              <a:ext uri="{FF2B5EF4-FFF2-40B4-BE49-F238E27FC236}">
                <a16:creationId xmlns:a16="http://schemas.microsoft.com/office/drawing/2014/main" id="{768E0402-07C2-7D0C-A92D-5FD8C4F5E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39085" y="855382"/>
            <a:ext cx="1553736" cy="1553736"/>
          </a:xfrm>
          <a:prstGeom prst="rect">
            <a:avLst/>
          </a:prstGeom>
        </p:spPr>
      </p:pic>
      <p:pic>
        <p:nvPicPr>
          <p:cNvPr id="9" name="Graphic 7">
            <a:extLst>
              <a:ext uri="{FF2B5EF4-FFF2-40B4-BE49-F238E27FC236}">
                <a16:creationId xmlns:a16="http://schemas.microsoft.com/office/drawing/2014/main" id="{D7074FC6-592F-7589-218E-3302369A44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99058" y="2669962"/>
            <a:ext cx="1219200" cy="1070517"/>
          </a:xfrm>
          <a:prstGeom prst="rect">
            <a:avLst/>
          </a:prstGeom>
        </p:spPr>
      </p:pic>
      <p:pic>
        <p:nvPicPr>
          <p:cNvPr id="10" name="Graphic 8" descr="A blue logo with white text&#10;&#10;Description automatically generated">
            <a:extLst>
              <a:ext uri="{FF2B5EF4-FFF2-40B4-BE49-F238E27FC236}">
                <a16:creationId xmlns:a16="http://schemas.microsoft.com/office/drawing/2014/main" id="{01ED1664-F66F-6B45-813A-F6F668B5F5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536" y="4719754"/>
            <a:ext cx="1329867" cy="1312549"/>
          </a:xfrm>
          <a:prstGeom prst="rect">
            <a:avLst/>
          </a:prstGeom>
        </p:spPr>
      </p:pic>
      <p:pic>
        <p:nvPicPr>
          <p:cNvPr id="11" name="Graphic 9" descr="A logo with blue shapes&#10;&#10;Description automatically generated">
            <a:extLst>
              <a:ext uri="{FF2B5EF4-FFF2-40B4-BE49-F238E27FC236}">
                <a16:creationId xmlns:a16="http://schemas.microsoft.com/office/drawing/2014/main" id="{C674E6EF-A6DE-4622-9892-2A61084C53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0494" y="3989349"/>
            <a:ext cx="1479395" cy="1460809"/>
          </a:xfrm>
          <a:prstGeom prst="rect">
            <a:avLst/>
          </a:prstGeom>
        </p:spPr>
      </p:pic>
      <p:sp>
        <p:nvSpPr>
          <p:cNvPr id="12" name="AutoShape 2">
            <a:extLst>
              <a:ext uri="{FF2B5EF4-FFF2-40B4-BE49-F238E27FC236}">
                <a16:creationId xmlns:a16="http://schemas.microsoft.com/office/drawing/2014/main" id="{FF2E08FD-FCB9-491E-D122-31B61DDDE9FA}"/>
              </a:ext>
            </a:extLst>
          </p:cNvPr>
          <p:cNvSpPr>
            <a:spLocks noChangeAspect="1" noChangeArrowheads="1"/>
          </p:cNvSpPr>
          <p:nvPr/>
        </p:nvSpPr>
        <p:spPr bwMode="auto">
          <a:xfrm>
            <a:off x="5943600" y="3276600"/>
            <a:ext cx="985024" cy="985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3" name="Picture 12">
            <a:extLst>
              <a:ext uri="{FF2B5EF4-FFF2-40B4-BE49-F238E27FC236}">
                <a16:creationId xmlns:a16="http://schemas.microsoft.com/office/drawing/2014/main" id="{1C504EFE-3163-D965-EA47-B54302BCFCD7}"/>
              </a:ext>
            </a:extLst>
          </p:cNvPr>
          <p:cNvPicPr>
            <a:picLocks noChangeAspect="1"/>
          </p:cNvPicPr>
          <p:nvPr/>
        </p:nvPicPr>
        <p:blipFill>
          <a:blip r:embed="rId16"/>
          <a:stretch>
            <a:fillRect/>
          </a:stretch>
        </p:blipFill>
        <p:spPr>
          <a:xfrm>
            <a:off x="5183854" y="4719753"/>
            <a:ext cx="952500" cy="952500"/>
          </a:xfrm>
          <a:prstGeom prst="rect">
            <a:avLst/>
          </a:prstGeom>
        </p:spPr>
      </p:pic>
      <p:pic>
        <p:nvPicPr>
          <p:cNvPr id="14" name="Picture 13">
            <a:extLst>
              <a:ext uri="{FF2B5EF4-FFF2-40B4-BE49-F238E27FC236}">
                <a16:creationId xmlns:a16="http://schemas.microsoft.com/office/drawing/2014/main" id="{C70F7438-08D2-5288-CCD9-39E25ED97FAC}"/>
              </a:ext>
            </a:extLst>
          </p:cNvPr>
          <p:cNvPicPr>
            <a:picLocks noChangeAspect="1"/>
          </p:cNvPicPr>
          <p:nvPr/>
        </p:nvPicPr>
        <p:blipFill>
          <a:blip r:embed="rId17"/>
          <a:stretch>
            <a:fillRect/>
          </a:stretch>
        </p:blipFill>
        <p:spPr>
          <a:xfrm>
            <a:off x="6867151" y="3292862"/>
            <a:ext cx="952500" cy="952500"/>
          </a:xfrm>
          <a:prstGeom prst="rect">
            <a:avLst/>
          </a:prstGeom>
        </p:spPr>
      </p:pic>
      <p:pic>
        <p:nvPicPr>
          <p:cNvPr id="15" name="Picture 14">
            <a:extLst>
              <a:ext uri="{FF2B5EF4-FFF2-40B4-BE49-F238E27FC236}">
                <a16:creationId xmlns:a16="http://schemas.microsoft.com/office/drawing/2014/main" id="{8FD45285-69DC-366B-3280-834F26530D8E}"/>
              </a:ext>
            </a:extLst>
          </p:cNvPr>
          <p:cNvPicPr>
            <a:picLocks noChangeAspect="1"/>
          </p:cNvPicPr>
          <p:nvPr/>
        </p:nvPicPr>
        <p:blipFill>
          <a:blip r:embed="rId18"/>
          <a:stretch>
            <a:fillRect/>
          </a:stretch>
        </p:blipFill>
        <p:spPr>
          <a:xfrm>
            <a:off x="8012935" y="4719753"/>
            <a:ext cx="952500" cy="952500"/>
          </a:xfrm>
          <a:prstGeom prst="rect">
            <a:avLst/>
          </a:prstGeom>
        </p:spPr>
      </p:pic>
      <p:pic>
        <p:nvPicPr>
          <p:cNvPr id="16" name="Picture 15">
            <a:extLst>
              <a:ext uri="{FF2B5EF4-FFF2-40B4-BE49-F238E27FC236}">
                <a16:creationId xmlns:a16="http://schemas.microsoft.com/office/drawing/2014/main" id="{4D449CB7-53B4-D030-DE04-12EA7AEB8218}"/>
              </a:ext>
            </a:extLst>
          </p:cNvPr>
          <p:cNvPicPr>
            <a:picLocks noChangeAspect="1"/>
          </p:cNvPicPr>
          <p:nvPr/>
        </p:nvPicPr>
        <p:blipFill>
          <a:blip r:embed="rId19"/>
          <a:stretch>
            <a:fillRect/>
          </a:stretch>
        </p:blipFill>
        <p:spPr>
          <a:xfrm>
            <a:off x="10279867" y="3981467"/>
            <a:ext cx="1342793" cy="1342793"/>
          </a:xfrm>
          <a:prstGeom prst="rect">
            <a:avLst/>
          </a:prstGeom>
        </p:spPr>
      </p:pic>
      <p:pic>
        <p:nvPicPr>
          <p:cNvPr id="17" name="Picture 16" descr="Firebase Brand Guidelines">
            <a:extLst>
              <a:ext uri="{FF2B5EF4-FFF2-40B4-BE49-F238E27FC236}">
                <a16:creationId xmlns:a16="http://schemas.microsoft.com/office/drawing/2014/main" id="{56F4A1B0-EAB6-45CC-B7F8-55FE04F130F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24977" y="1158730"/>
            <a:ext cx="2743200" cy="942975"/>
          </a:xfrm>
          <a:prstGeom prst="rect">
            <a:avLst/>
          </a:prstGeom>
        </p:spPr>
      </p:pic>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D269F30E-5E5F-F2DE-E4C0-45D13CDD2B0F}"/>
                  </a:ext>
                </a:extLst>
              </p14:cNvPr>
              <p14:cNvContentPartPr/>
              <p14:nvPr/>
            </p14:nvContentPartPr>
            <p14:xfrm>
              <a:off x="11969480" y="2201217"/>
              <a:ext cx="12700" cy="12700"/>
            </p14:xfrm>
          </p:contentPart>
        </mc:Choice>
        <mc:Fallback xmlns="">
          <p:pic>
            <p:nvPicPr>
              <p:cNvPr id="7" name="Ink 6">
                <a:extLst>
                  <a:ext uri="{FF2B5EF4-FFF2-40B4-BE49-F238E27FC236}">
                    <a16:creationId xmlns:a16="http://schemas.microsoft.com/office/drawing/2014/main" id="{D269F30E-5E5F-F2DE-E4C0-45D13CDD2B0F}"/>
                  </a:ext>
                </a:extLst>
              </p:cNvPr>
              <p:cNvPicPr/>
              <p:nvPr/>
            </p:nvPicPr>
            <p:blipFill>
              <a:blip r:embed="rId22"/>
              <a:stretch>
                <a:fillRect/>
              </a:stretch>
            </p:blipFill>
            <p:spPr>
              <a:xfrm>
                <a:off x="11334480" y="1566217"/>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91F97AC-D3C4-7388-1576-E06EFD6FFB8C}"/>
                  </a:ext>
                </a:extLst>
              </p14:cNvPr>
              <p14:cNvContentPartPr/>
              <p14:nvPr/>
            </p14:nvContentPartPr>
            <p14:xfrm>
              <a:off x="-391159" y="4414622"/>
              <a:ext cx="12699" cy="12699"/>
            </p14:xfrm>
          </p:contentPart>
        </mc:Choice>
        <mc:Fallback xmlns="">
          <p:pic>
            <p:nvPicPr>
              <p:cNvPr id="18" name="Ink 17">
                <a:extLst>
                  <a:ext uri="{FF2B5EF4-FFF2-40B4-BE49-F238E27FC236}">
                    <a16:creationId xmlns:a16="http://schemas.microsoft.com/office/drawing/2014/main" id="{891F97AC-D3C4-7388-1576-E06EFD6FFB8C}"/>
                  </a:ext>
                </a:extLst>
              </p:cNvPr>
              <p:cNvPicPr/>
              <p:nvPr/>
            </p:nvPicPr>
            <p:blipFill>
              <a:blip r:embed="rId22"/>
              <a:stretch>
                <a:fillRect/>
              </a:stretch>
            </p:blipFill>
            <p:spPr>
              <a:xfrm>
                <a:off x="-1026109" y="3779672"/>
                <a:ext cx="1269900" cy="12699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2BB25856-9042-05D4-E5ED-2925472E80D6}"/>
                  </a:ext>
                </a:extLst>
              </p14:cNvPr>
              <p14:cNvContentPartPr/>
              <p14:nvPr/>
            </p14:nvContentPartPr>
            <p14:xfrm>
              <a:off x="-514483" y="3657093"/>
              <a:ext cx="12699" cy="12699"/>
            </p14:xfrm>
          </p:contentPart>
        </mc:Choice>
        <mc:Fallback xmlns="">
          <p:pic>
            <p:nvPicPr>
              <p:cNvPr id="19" name="Ink 18">
                <a:extLst>
                  <a:ext uri="{FF2B5EF4-FFF2-40B4-BE49-F238E27FC236}">
                    <a16:creationId xmlns:a16="http://schemas.microsoft.com/office/drawing/2014/main" id="{2BB25856-9042-05D4-E5ED-2925472E80D6}"/>
                  </a:ext>
                </a:extLst>
              </p:cNvPr>
              <p:cNvPicPr/>
              <p:nvPr/>
            </p:nvPicPr>
            <p:blipFill>
              <a:blip r:embed="rId25"/>
              <a:stretch>
                <a:fillRect/>
              </a:stretch>
            </p:blipFill>
            <p:spPr>
              <a:xfrm>
                <a:off x="-726133" y="3445443"/>
                <a:ext cx="431766" cy="431766"/>
              </a:xfrm>
              <a:prstGeom prst="rect">
                <a:avLst/>
              </a:prstGeom>
            </p:spPr>
          </p:pic>
        </mc:Fallback>
      </mc:AlternateContent>
    </p:spTree>
    <p:extLst>
      <p:ext uri="{BB962C8B-B14F-4D97-AF65-F5344CB8AC3E}">
        <p14:creationId xmlns:p14="http://schemas.microsoft.com/office/powerpoint/2010/main" val="274170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8B1A2E0-8B59-3C44-96BD-14140B3CF283}"/>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RETROSPECTIVE</a:t>
            </a:r>
          </a:p>
        </p:txBody>
      </p:sp>
      <p:grpSp>
        <p:nvGrpSpPr>
          <p:cNvPr id="31" name="Group 3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38" name="Freeform: Shape 3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1357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1150600" cy="920336"/>
          </a:xfrm>
          <a:solidFill>
            <a:schemeClr val="bg1"/>
          </a:solidFill>
        </p:spPr>
        <p:txBody>
          <a:bodyPr anchor="b">
            <a:normAutofit/>
          </a:bodyPr>
          <a:lstStyle/>
          <a:p>
            <a:r>
              <a:rPr lang="en-US">
                <a:solidFill>
                  <a:srgbClr val="000000"/>
                </a:solidFill>
              </a:rPr>
              <a:t>Retrospective</a:t>
            </a:r>
          </a:p>
        </p:txBody>
      </p:sp>
      <p:sp>
        <p:nvSpPr>
          <p:cNvPr id="3" name="Rectangle: Rounded Corners 2">
            <a:extLst>
              <a:ext uri="{FF2B5EF4-FFF2-40B4-BE49-F238E27FC236}">
                <a16:creationId xmlns:a16="http://schemas.microsoft.com/office/drawing/2014/main" id="{EE864070-B81D-EFD3-205D-1A57000A820C}"/>
              </a:ext>
            </a:extLst>
          </p:cNvPr>
          <p:cNvSpPr/>
          <p:nvPr/>
        </p:nvSpPr>
        <p:spPr>
          <a:xfrm>
            <a:off x="800100" y="1857375"/>
            <a:ext cx="2981325" cy="12573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Rectangle: Rounded Corners 4">
            <a:extLst>
              <a:ext uri="{FF2B5EF4-FFF2-40B4-BE49-F238E27FC236}">
                <a16:creationId xmlns:a16="http://schemas.microsoft.com/office/drawing/2014/main" id="{8FA2D69F-53C9-F4E2-1BF2-68AD84A704D4}"/>
              </a:ext>
            </a:extLst>
          </p:cNvPr>
          <p:cNvSpPr/>
          <p:nvPr/>
        </p:nvSpPr>
        <p:spPr>
          <a:xfrm>
            <a:off x="800100" y="3324201"/>
            <a:ext cx="2981325" cy="12573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 name="Rectangle: Rounded Corners 5">
            <a:extLst>
              <a:ext uri="{FF2B5EF4-FFF2-40B4-BE49-F238E27FC236}">
                <a16:creationId xmlns:a16="http://schemas.microsoft.com/office/drawing/2014/main" id="{CD1F59C1-AE3C-65A1-2E4E-D90B5CA39993}"/>
              </a:ext>
            </a:extLst>
          </p:cNvPr>
          <p:cNvSpPr/>
          <p:nvPr/>
        </p:nvSpPr>
        <p:spPr>
          <a:xfrm>
            <a:off x="800100" y="4791028"/>
            <a:ext cx="2981325" cy="12573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 name="TextBox 6">
            <a:extLst>
              <a:ext uri="{FF2B5EF4-FFF2-40B4-BE49-F238E27FC236}">
                <a16:creationId xmlns:a16="http://schemas.microsoft.com/office/drawing/2014/main" id="{37E7DED6-9F71-0B2B-6E99-1FF5F2B140D4}"/>
              </a:ext>
            </a:extLst>
          </p:cNvPr>
          <p:cNvSpPr txBox="1"/>
          <p:nvPr/>
        </p:nvSpPr>
        <p:spPr>
          <a:xfrm>
            <a:off x="979713" y="2301359"/>
            <a:ext cx="2668555" cy="369332"/>
          </a:xfrm>
          <a:prstGeom prst="rect">
            <a:avLst/>
          </a:prstGeom>
          <a:solidFill>
            <a:schemeClr val="bg1"/>
          </a:solidFill>
        </p:spPr>
        <p:txBody>
          <a:bodyPr wrap="square" rtlCol="0">
            <a:spAutoFit/>
          </a:bodyPr>
          <a:lstStyle/>
          <a:p>
            <a:pPr algn="ctr"/>
            <a:r>
              <a:rPr lang="en-US">
                <a:solidFill>
                  <a:srgbClr val="000000"/>
                </a:solidFill>
              </a:rPr>
              <a:t>What Went Well</a:t>
            </a:r>
          </a:p>
        </p:txBody>
      </p:sp>
      <p:sp>
        <p:nvSpPr>
          <p:cNvPr id="8" name="TextBox 7">
            <a:extLst>
              <a:ext uri="{FF2B5EF4-FFF2-40B4-BE49-F238E27FC236}">
                <a16:creationId xmlns:a16="http://schemas.microsoft.com/office/drawing/2014/main" id="{40436DCD-F7AA-11CE-ADB2-CCAD230D6295}"/>
              </a:ext>
            </a:extLst>
          </p:cNvPr>
          <p:cNvSpPr txBox="1"/>
          <p:nvPr/>
        </p:nvSpPr>
        <p:spPr>
          <a:xfrm>
            <a:off x="956484" y="3768185"/>
            <a:ext cx="2668555" cy="369332"/>
          </a:xfrm>
          <a:prstGeom prst="rect">
            <a:avLst/>
          </a:prstGeom>
          <a:solidFill>
            <a:schemeClr val="bg1"/>
          </a:solidFill>
        </p:spPr>
        <p:txBody>
          <a:bodyPr wrap="square" rtlCol="0">
            <a:spAutoFit/>
          </a:bodyPr>
          <a:lstStyle/>
          <a:p>
            <a:pPr algn="ctr"/>
            <a:r>
              <a:rPr lang="en-US">
                <a:solidFill>
                  <a:srgbClr val="000000"/>
                </a:solidFill>
              </a:rPr>
              <a:t>What needs improvement</a:t>
            </a:r>
          </a:p>
        </p:txBody>
      </p:sp>
      <p:sp>
        <p:nvSpPr>
          <p:cNvPr id="9" name="TextBox 8">
            <a:extLst>
              <a:ext uri="{FF2B5EF4-FFF2-40B4-BE49-F238E27FC236}">
                <a16:creationId xmlns:a16="http://schemas.microsoft.com/office/drawing/2014/main" id="{76AB2CB3-8AA5-678E-3D09-3F3F6FC98C29}"/>
              </a:ext>
            </a:extLst>
          </p:cNvPr>
          <p:cNvSpPr txBox="1"/>
          <p:nvPr/>
        </p:nvSpPr>
        <p:spPr>
          <a:xfrm>
            <a:off x="979713" y="5235012"/>
            <a:ext cx="2668555" cy="369332"/>
          </a:xfrm>
          <a:prstGeom prst="rect">
            <a:avLst/>
          </a:prstGeom>
          <a:solidFill>
            <a:schemeClr val="bg1"/>
          </a:solidFill>
        </p:spPr>
        <p:txBody>
          <a:bodyPr wrap="square" rtlCol="0">
            <a:spAutoFit/>
          </a:bodyPr>
          <a:lstStyle/>
          <a:p>
            <a:pPr algn="ctr"/>
            <a:r>
              <a:rPr lang="en-US">
                <a:solidFill>
                  <a:srgbClr val="000000"/>
                </a:solidFill>
              </a:rPr>
              <a:t>Next Steps</a:t>
            </a:r>
          </a:p>
        </p:txBody>
      </p:sp>
      <p:sp>
        <p:nvSpPr>
          <p:cNvPr id="10" name="Rectangle: Rounded Corners 9">
            <a:extLst>
              <a:ext uri="{FF2B5EF4-FFF2-40B4-BE49-F238E27FC236}">
                <a16:creationId xmlns:a16="http://schemas.microsoft.com/office/drawing/2014/main" id="{A60DEC5D-8F9D-DA2F-F8A8-BE494E3FC0C8}"/>
              </a:ext>
            </a:extLst>
          </p:cNvPr>
          <p:cNvSpPr/>
          <p:nvPr/>
        </p:nvSpPr>
        <p:spPr>
          <a:xfrm>
            <a:off x="3937807" y="1866638"/>
            <a:ext cx="7470074" cy="12618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 name="Rectangle: Rounded Corners 10">
            <a:extLst>
              <a:ext uri="{FF2B5EF4-FFF2-40B4-BE49-F238E27FC236}">
                <a16:creationId xmlns:a16="http://schemas.microsoft.com/office/drawing/2014/main" id="{5682A614-C62A-D93B-394F-027B0BAD614E}"/>
              </a:ext>
            </a:extLst>
          </p:cNvPr>
          <p:cNvSpPr/>
          <p:nvPr/>
        </p:nvSpPr>
        <p:spPr>
          <a:xfrm>
            <a:off x="3937807" y="3319629"/>
            <a:ext cx="7435438" cy="12618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 name="Rectangle: Rounded Corners 11">
            <a:extLst>
              <a:ext uri="{FF2B5EF4-FFF2-40B4-BE49-F238E27FC236}">
                <a16:creationId xmlns:a16="http://schemas.microsoft.com/office/drawing/2014/main" id="{1C025ADE-09B4-A2EF-2945-F26AA3ABFA31}"/>
              </a:ext>
            </a:extLst>
          </p:cNvPr>
          <p:cNvSpPr/>
          <p:nvPr/>
        </p:nvSpPr>
        <p:spPr>
          <a:xfrm>
            <a:off x="3937808" y="4786456"/>
            <a:ext cx="7461415" cy="12618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3" name="TextBox 12">
            <a:extLst>
              <a:ext uri="{FF2B5EF4-FFF2-40B4-BE49-F238E27FC236}">
                <a16:creationId xmlns:a16="http://schemas.microsoft.com/office/drawing/2014/main" id="{2500DFA6-FB21-DD43-D92D-B021348A52F2}"/>
              </a:ext>
            </a:extLst>
          </p:cNvPr>
          <p:cNvSpPr txBox="1"/>
          <p:nvPr/>
        </p:nvSpPr>
        <p:spPr>
          <a:xfrm>
            <a:off x="4124131" y="2090057"/>
            <a:ext cx="7013413" cy="646331"/>
          </a:xfrm>
          <a:prstGeom prst="rect">
            <a:avLst/>
          </a:prstGeom>
          <a:solidFill>
            <a:schemeClr val="bg1"/>
          </a:solidFill>
        </p:spPr>
        <p:txBody>
          <a:bodyPr wrap="square" lIns="91440" tIns="45720" rIns="91440" bIns="45720" rtlCol="0" anchor="t">
            <a:spAutoFit/>
          </a:bodyPr>
          <a:lstStyle/>
          <a:p>
            <a:r>
              <a:rPr lang="en-US" dirty="0">
                <a:solidFill>
                  <a:srgbClr val="000000"/>
                </a:solidFill>
              </a:rPr>
              <a:t>We were able to complete all </a:t>
            </a:r>
            <a:r>
              <a:rPr lang="en-US" dirty="0" err="1">
                <a:solidFill>
                  <a:srgbClr val="000000"/>
                </a:solidFill>
              </a:rPr>
              <a:t>commited</a:t>
            </a:r>
            <a:r>
              <a:rPr lang="en-US" dirty="0">
                <a:solidFill>
                  <a:srgbClr val="000000"/>
                </a:solidFill>
              </a:rPr>
              <a:t> user stories in the sprint and also  integrate cloud storage with firebase </a:t>
            </a:r>
            <a:endParaRPr lang="en-US">
              <a:solidFill>
                <a:srgbClr val="000000"/>
              </a:solidFill>
            </a:endParaRPr>
          </a:p>
        </p:txBody>
      </p:sp>
      <p:sp>
        <p:nvSpPr>
          <p:cNvPr id="14" name="TextBox 13">
            <a:extLst>
              <a:ext uri="{FF2B5EF4-FFF2-40B4-BE49-F238E27FC236}">
                <a16:creationId xmlns:a16="http://schemas.microsoft.com/office/drawing/2014/main" id="{616E7254-C583-AAD8-DB2E-C86177A3EEB5}"/>
              </a:ext>
            </a:extLst>
          </p:cNvPr>
          <p:cNvSpPr txBox="1"/>
          <p:nvPr/>
        </p:nvSpPr>
        <p:spPr>
          <a:xfrm>
            <a:off x="4183201" y="4855308"/>
            <a:ext cx="7172901" cy="923330"/>
          </a:xfrm>
          <a:prstGeom prst="rect">
            <a:avLst/>
          </a:prstGeom>
          <a:solidFill>
            <a:schemeClr val="bg1"/>
          </a:solidFill>
        </p:spPr>
        <p:txBody>
          <a:bodyPr wrap="square" lIns="91440" tIns="45720" rIns="91440" bIns="45720" rtlCol="0" anchor="t">
            <a:spAutoFit/>
          </a:bodyPr>
          <a:lstStyle/>
          <a:p>
            <a:r>
              <a:rPr lang="en-US" dirty="0">
                <a:solidFill>
                  <a:srgbClr val="000000"/>
                </a:solidFill>
              </a:rPr>
              <a:t>During our weekly meeting we can ask everyone to give a quick summary of what they've been working </a:t>
            </a:r>
            <a:r>
              <a:rPr lang="en-US" err="1">
                <a:solidFill>
                  <a:srgbClr val="000000"/>
                </a:solidFill>
              </a:rPr>
              <a:t>on.Plan</a:t>
            </a:r>
            <a:r>
              <a:rPr lang="en-US" dirty="0">
                <a:solidFill>
                  <a:srgbClr val="000000"/>
                </a:solidFill>
              </a:rPr>
              <a:t> to complete </a:t>
            </a:r>
            <a:r>
              <a:rPr lang="en-US" err="1">
                <a:solidFill>
                  <a:srgbClr val="000000"/>
                </a:solidFill>
              </a:rPr>
              <a:t>commited</a:t>
            </a:r>
            <a:r>
              <a:rPr lang="en-US" dirty="0">
                <a:solidFill>
                  <a:srgbClr val="000000"/>
                </a:solidFill>
              </a:rPr>
              <a:t> sprint 2 stories on time .To align integration of frontend and backend code and API </a:t>
            </a:r>
          </a:p>
        </p:txBody>
      </p:sp>
      <p:sp>
        <p:nvSpPr>
          <p:cNvPr id="15" name="TextBox 14">
            <a:extLst>
              <a:ext uri="{FF2B5EF4-FFF2-40B4-BE49-F238E27FC236}">
                <a16:creationId xmlns:a16="http://schemas.microsoft.com/office/drawing/2014/main" id="{90418EC8-264B-A4F6-B28F-81EFF4191481}"/>
              </a:ext>
            </a:extLst>
          </p:cNvPr>
          <p:cNvSpPr txBox="1"/>
          <p:nvPr/>
        </p:nvSpPr>
        <p:spPr>
          <a:xfrm>
            <a:off x="4124131" y="3504329"/>
            <a:ext cx="6848017" cy="646331"/>
          </a:xfrm>
          <a:prstGeom prst="rect">
            <a:avLst/>
          </a:prstGeom>
          <a:solidFill>
            <a:schemeClr val="bg1"/>
          </a:solidFill>
        </p:spPr>
        <p:txBody>
          <a:bodyPr wrap="square" lIns="91440" tIns="45720" rIns="91440" bIns="45720" rtlCol="0" anchor="t">
            <a:spAutoFit/>
          </a:bodyPr>
          <a:lstStyle/>
          <a:p>
            <a:r>
              <a:rPr lang="en-US" dirty="0">
                <a:solidFill>
                  <a:srgbClr val="000000"/>
                </a:solidFill>
              </a:rPr>
              <a:t>Submission of a particular user story should be done </a:t>
            </a:r>
            <a:r>
              <a:rPr lang="en-US">
                <a:solidFill>
                  <a:srgbClr val="000000"/>
                </a:solidFill>
              </a:rPr>
              <a:t>on the given date. Integration</a:t>
            </a:r>
            <a:r>
              <a:rPr lang="en-US" dirty="0">
                <a:solidFill>
                  <a:srgbClr val="000000"/>
                </a:solidFill>
              </a:rPr>
              <a:t> of the code on git by all users </a:t>
            </a:r>
            <a:endParaRPr lang="en-US">
              <a:solidFill>
                <a:srgbClr val="000000"/>
              </a:solidFill>
            </a:endParaRPr>
          </a:p>
        </p:txBody>
      </p:sp>
    </p:spTree>
    <p:extLst>
      <p:ext uri="{BB962C8B-B14F-4D97-AF65-F5344CB8AC3E}">
        <p14:creationId xmlns:p14="http://schemas.microsoft.com/office/powerpoint/2010/main" val="2036703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C820353-D108-FB8A-0B6E-59B82435279D}"/>
              </a:ext>
            </a:extLst>
          </p:cNvPr>
          <p:cNvSpPr>
            <a:spLocks noGrp="1"/>
          </p:cNvSpPr>
          <p:nvPr>
            <p:ph type="title"/>
          </p:nvPr>
        </p:nvSpPr>
        <p:spPr>
          <a:xfrm>
            <a:off x="723901" y="509587"/>
            <a:ext cx="7649239" cy="742951"/>
          </a:xfrm>
        </p:spPr>
        <p:txBody>
          <a:bodyPr vert="horz" lIns="91440" tIns="45720" rIns="91440" bIns="45720" rtlCol="0" anchor="ctr">
            <a:normAutofit fontScale="90000"/>
          </a:bodyPr>
          <a:lstStyle/>
          <a:p>
            <a:r>
              <a:rPr lang="en-US" sz="2800" b="1" kern="1200" cap="all">
                <a:solidFill>
                  <a:schemeClr val="tx1"/>
                </a:solidFill>
                <a:latin typeface="+mj-lt"/>
                <a:ea typeface="+mj-ea"/>
                <a:cs typeface="+mj-cs"/>
              </a:rPr>
              <a:t>Stories planned and committed for sprint 2</a:t>
            </a:r>
            <a:endParaRPr lang="en-US" sz="2800" kern="1200">
              <a:solidFill>
                <a:schemeClr val="tx1"/>
              </a:solidFill>
              <a:latin typeface="+mj-lt"/>
              <a:ea typeface="+mj-ea"/>
              <a:cs typeface="+mj-cs"/>
            </a:endParaRPr>
          </a:p>
        </p:txBody>
      </p:sp>
      <p:pic>
        <p:nvPicPr>
          <p:cNvPr id="3" name="Picture 2" descr="A screenshot of a phone&#10;&#10;Description automatically generated">
            <a:extLst>
              <a:ext uri="{FF2B5EF4-FFF2-40B4-BE49-F238E27FC236}">
                <a16:creationId xmlns:a16="http://schemas.microsoft.com/office/drawing/2014/main" id="{75811EE8-795D-D599-1DC3-E595A9FCCE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972" y="2333037"/>
            <a:ext cx="10768181" cy="3607341"/>
          </a:xfrm>
          <a:prstGeom prst="rect">
            <a:avLst/>
          </a:prstGeom>
        </p:spPr>
      </p:pic>
      <p:sp>
        <p:nvSpPr>
          <p:cNvPr id="12" name="Freeform: Shape 1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32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F603AE-0DFC-6DBA-73AF-23A492D6FCC4}"/>
              </a:ext>
            </a:extLst>
          </p:cNvPr>
          <p:cNvSpPr txBox="1"/>
          <p:nvPr/>
        </p:nvSpPr>
        <p:spPr>
          <a:xfrm>
            <a:off x="838200" y="184805"/>
            <a:ext cx="10515600" cy="15058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200" kern="1200">
                <a:solidFill>
                  <a:schemeClr val="tx1"/>
                </a:solidFill>
                <a:latin typeface="+mj-lt"/>
                <a:ea typeface="+mj-ea"/>
                <a:cs typeface="+mj-cs"/>
              </a:rPr>
              <a:t>FIGMA DESIGN</a:t>
            </a:r>
          </a:p>
        </p:txBody>
      </p:sp>
      <p:pic>
        <p:nvPicPr>
          <p:cNvPr id="2" name="Picture 1" descr="A screenshot of a computer&#10;&#10;Description automatically generated">
            <a:extLst>
              <a:ext uri="{FF2B5EF4-FFF2-40B4-BE49-F238E27FC236}">
                <a16:creationId xmlns:a16="http://schemas.microsoft.com/office/drawing/2014/main" id="{89BD6576-770F-97D5-9C08-82B2AF1AE3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8743" y="1845426"/>
            <a:ext cx="8091460" cy="4450303"/>
          </a:xfrm>
          <a:prstGeom prst="rect">
            <a:avLst/>
          </a:prstGeom>
        </p:spPr>
      </p:pic>
    </p:spTree>
    <p:extLst>
      <p:ext uri="{BB962C8B-B14F-4D97-AF65-F5344CB8AC3E}">
        <p14:creationId xmlns:p14="http://schemas.microsoft.com/office/powerpoint/2010/main" val="172867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extBox 3">
            <a:extLst>
              <a:ext uri="{FF2B5EF4-FFF2-40B4-BE49-F238E27FC236}">
                <a16:creationId xmlns:a16="http://schemas.microsoft.com/office/drawing/2014/main" id="{1A754DBB-F167-8675-D688-963DCF245D85}"/>
              </a:ext>
            </a:extLst>
          </p:cNvPr>
          <p:cNvSpPr txBox="1"/>
          <p:nvPr/>
        </p:nvSpPr>
        <p:spPr>
          <a:xfrm>
            <a:off x="753925" y="1321056"/>
            <a:ext cx="10684151" cy="19919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u="sng" kern="1200">
                <a:solidFill>
                  <a:schemeClr val="tx2"/>
                </a:solidFill>
                <a:latin typeface="+mj-lt"/>
                <a:ea typeface="+mj-ea"/>
                <a:cs typeface="+mj-cs"/>
              </a:rPr>
              <a:t>TEAM MEMBERS AND ROLES</a:t>
            </a:r>
          </a:p>
        </p:txBody>
      </p:sp>
      <p:grpSp>
        <p:nvGrpSpPr>
          <p:cNvPr id="30" name="Group 29">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1" name="Freeform: Shape 30">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37" name="Freeform: Shape 36">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5132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9C31A8A-4E86-CCF1-4120-20AF710764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5555" y="883227"/>
            <a:ext cx="8151230" cy="4866410"/>
          </a:xfrm>
          <a:prstGeom prst="rect">
            <a:avLst/>
          </a:prstGeom>
        </p:spPr>
      </p:pic>
    </p:spTree>
    <p:extLst>
      <p:ext uri="{BB962C8B-B14F-4D97-AF65-F5344CB8AC3E}">
        <p14:creationId xmlns:p14="http://schemas.microsoft.com/office/powerpoint/2010/main" val="1302887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1137034" y="609597"/>
            <a:ext cx="9392421" cy="1330841"/>
          </a:xfrm>
        </p:spPr>
        <p:txBody>
          <a:bodyPr>
            <a:normAutofit/>
          </a:bodyPr>
          <a:lstStyle/>
          <a:p>
            <a:r>
              <a:rPr lang="en-US"/>
              <a:t>Project Demo – Sprint 1</a:t>
            </a:r>
          </a:p>
        </p:txBody>
      </p:sp>
      <p:sp>
        <p:nvSpPr>
          <p:cNvPr id="6" name="Content Placeholder 2">
            <a:extLst>
              <a:ext uri="{FF2B5EF4-FFF2-40B4-BE49-F238E27FC236}">
                <a16:creationId xmlns:a16="http://schemas.microsoft.com/office/drawing/2014/main" id="{716A9F12-9739-4C4B-DD03-372C4B7584AA}"/>
              </a:ext>
            </a:extLst>
          </p:cNvPr>
          <p:cNvSpPr>
            <a:spLocks noGrp="1"/>
          </p:cNvSpPr>
          <p:nvPr>
            <p:ph idx="1"/>
          </p:nvPr>
        </p:nvSpPr>
        <p:spPr>
          <a:xfrm>
            <a:off x="1137034" y="2198362"/>
            <a:ext cx="4958966" cy="3917773"/>
          </a:xfrm>
        </p:spPr>
        <p:txBody>
          <a:bodyPr vert="horz" lIns="91440" tIns="45720" rIns="91440" bIns="45720" rtlCol="0" anchor="t">
            <a:normAutofit/>
          </a:bodyPr>
          <a:lstStyle/>
          <a:p>
            <a:pPr marL="0" indent="0">
              <a:buNone/>
            </a:pPr>
            <a:r>
              <a:rPr lang="en-US" sz="2000" b="1"/>
              <a:t>Web Application Screenshots and Application walkthrough .</a:t>
            </a:r>
          </a:p>
        </p:txBody>
      </p:sp>
      <p:pic>
        <p:nvPicPr>
          <p:cNvPr id="8" name="Picture 7" descr="Computer script on a screen">
            <a:extLst>
              <a:ext uri="{FF2B5EF4-FFF2-40B4-BE49-F238E27FC236}">
                <a16:creationId xmlns:a16="http://schemas.microsoft.com/office/drawing/2014/main" id="{3CE2566E-B923-F18B-DDCE-923CC4AD23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
          <a:stretch/>
        </p:blipFill>
        <p:spPr>
          <a:xfrm>
            <a:off x="7232764" y="2184914"/>
            <a:ext cx="3761710" cy="3755915"/>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8610600" y="6356350"/>
            <a:ext cx="2743200" cy="365125"/>
          </a:xfrm>
        </p:spPr>
        <p:txBody>
          <a:bodyPr>
            <a:normAutofit/>
          </a:bodyPr>
          <a:lstStyle/>
          <a:p>
            <a:pPr>
              <a:spcAft>
                <a:spcPts val="600"/>
              </a:spcAft>
            </a:pPr>
            <a:fld id="{9EC71654-96A5-4280-94F3-931C61A9F92C}" type="slidenum">
              <a:rPr lang="en-US" sz="1000" dirty="0"/>
              <a:pPr>
                <a:spcAft>
                  <a:spcPts val="600"/>
                </a:spcAft>
              </a:pPr>
              <a:t>41</a:t>
            </a:fld>
            <a:endParaRPr lang="en-US" sz="100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0B5136-B74D-9E38-1893-B2B060B4D2D2}"/>
                  </a:ext>
                </a:extLst>
              </p14:cNvPr>
              <p14:cNvContentPartPr/>
              <p14:nvPr/>
            </p14:nvContentPartPr>
            <p14:xfrm>
              <a:off x="8276494" y="3923907"/>
              <a:ext cx="12700" cy="12700"/>
            </p14:xfrm>
          </p:contentPart>
        </mc:Choice>
        <mc:Fallback xmlns="">
          <p:pic>
            <p:nvPicPr>
              <p:cNvPr id="3" name="Ink 2">
                <a:extLst>
                  <a:ext uri="{FF2B5EF4-FFF2-40B4-BE49-F238E27FC236}">
                    <a16:creationId xmlns:a16="http://schemas.microsoft.com/office/drawing/2014/main" id="{240B5136-B74D-9E38-1893-B2B060B4D2D2}"/>
                  </a:ext>
                </a:extLst>
              </p:cNvPr>
              <p:cNvPicPr/>
              <p:nvPr/>
            </p:nvPicPr>
            <p:blipFill>
              <a:blip r:embed="rId5"/>
              <a:stretch>
                <a:fillRect/>
              </a:stretch>
            </p:blipFill>
            <p:spPr>
              <a:xfrm>
                <a:off x="7641494" y="3288907"/>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90A1CCC-BE95-CF3A-66EE-BF249D9F9D2B}"/>
                  </a:ext>
                </a:extLst>
              </p14:cNvPr>
              <p14:cNvContentPartPr/>
              <p14:nvPr/>
            </p14:nvContentPartPr>
            <p14:xfrm>
              <a:off x="-265526" y="6045965"/>
              <a:ext cx="12699" cy="12699"/>
            </p14:xfrm>
          </p:contentPart>
        </mc:Choice>
        <mc:Fallback xmlns="">
          <p:pic>
            <p:nvPicPr>
              <p:cNvPr id="5" name="Ink 4">
                <a:extLst>
                  <a:ext uri="{FF2B5EF4-FFF2-40B4-BE49-F238E27FC236}">
                    <a16:creationId xmlns:a16="http://schemas.microsoft.com/office/drawing/2014/main" id="{990A1CCC-BE95-CF3A-66EE-BF249D9F9D2B}"/>
                  </a:ext>
                </a:extLst>
              </p:cNvPr>
              <p:cNvPicPr/>
              <p:nvPr/>
            </p:nvPicPr>
            <p:blipFill>
              <a:blip r:embed="rId5"/>
              <a:stretch>
                <a:fillRect/>
              </a:stretch>
            </p:blipFill>
            <p:spPr>
              <a:xfrm>
                <a:off x="-900476" y="5411015"/>
                <a:ext cx="1269900" cy="1269900"/>
              </a:xfrm>
              <a:prstGeom prst="rect">
                <a:avLst/>
              </a:prstGeom>
            </p:spPr>
          </p:pic>
        </mc:Fallback>
      </mc:AlternateContent>
    </p:spTree>
    <p:extLst>
      <p:ext uri="{BB962C8B-B14F-4D97-AF65-F5344CB8AC3E}">
        <p14:creationId xmlns:p14="http://schemas.microsoft.com/office/powerpoint/2010/main" val="91188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742336-275F-9B52-9400-CA62B076ABFD}"/>
              </a:ext>
            </a:extLst>
          </p:cNvPr>
          <p:cNvSpPr txBox="1"/>
          <p:nvPr/>
        </p:nvSpPr>
        <p:spPr>
          <a:xfrm>
            <a:off x="502226" y="259772"/>
            <a:ext cx="467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PATIENT LOGIN</a:t>
            </a:r>
            <a:endParaRPr lang="en-US"/>
          </a:p>
        </p:txBody>
      </p:sp>
      <p:pic>
        <p:nvPicPr>
          <p:cNvPr id="4" name="Picture 3" descr="A screenshot of a computer&#10;&#10;Description automatically generated">
            <a:extLst>
              <a:ext uri="{FF2B5EF4-FFF2-40B4-BE49-F238E27FC236}">
                <a16:creationId xmlns:a16="http://schemas.microsoft.com/office/drawing/2014/main" id="{0CBDDD96-A4AD-C2FD-E85C-0E7C1A4446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4053" y="1151659"/>
            <a:ext cx="8175208" cy="5034396"/>
          </a:xfrm>
          <a:prstGeom prst="rect">
            <a:avLst/>
          </a:prstGeom>
        </p:spPr>
      </p:pic>
    </p:spTree>
    <p:extLst>
      <p:ext uri="{BB962C8B-B14F-4D97-AF65-F5344CB8AC3E}">
        <p14:creationId xmlns:p14="http://schemas.microsoft.com/office/powerpoint/2010/main" val="202743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7811F9A-6EA4-2B9F-D3CC-5817D2A620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7548" y="1036782"/>
            <a:ext cx="9001285" cy="5561446"/>
          </a:xfrm>
          <a:prstGeom prst="rect">
            <a:avLst/>
          </a:prstGeom>
        </p:spPr>
      </p:pic>
      <p:sp>
        <p:nvSpPr>
          <p:cNvPr id="5" name="TextBox 4">
            <a:extLst>
              <a:ext uri="{FF2B5EF4-FFF2-40B4-BE49-F238E27FC236}">
                <a16:creationId xmlns:a16="http://schemas.microsoft.com/office/drawing/2014/main" id="{A29BC615-65CB-BD7E-848D-83FCCB82F677}"/>
              </a:ext>
            </a:extLst>
          </p:cNvPr>
          <p:cNvSpPr txBox="1"/>
          <p:nvPr/>
        </p:nvSpPr>
        <p:spPr>
          <a:xfrm>
            <a:off x="502226" y="259772"/>
            <a:ext cx="467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PATIENT ACCOUNT SIGNUP  </a:t>
            </a:r>
            <a:endParaRPr lang="en-US"/>
          </a:p>
        </p:txBody>
      </p:sp>
    </p:spTree>
    <p:extLst>
      <p:ext uri="{BB962C8B-B14F-4D97-AF65-F5344CB8AC3E}">
        <p14:creationId xmlns:p14="http://schemas.microsoft.com/office/powerpoint/2010/main" val="1729236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C345E0B-AE26-D32C-71C0-07A10D9F37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78070" y="1034312"/>
            <a:ext cx="8634437" cy="5333410"/>
          </a:xfrm>
          <a:prstGeom prst="rect">
            <a:avLst/>
          </a:prstGeom>
        </p:spPr>
      </p:pic>
      <p:sp>
        <p:nvSpPr>
          <p:cNvPr id="4" name="TextBox 3">
            <a:extLst>
              <a:ext uri="{FF2B5EF4-FFF2-40B4-BE49-F238E27FC236}">
                <a16:creationId xmlns:a16="http://schemas.microsoft.com/office/drawing/2014/main" id="{CE3C3A0A-E56C-1885-DC29-4521CDEACC94}"/>
              </a:ext>
            </a:extLst>
          </p:cNvPr>
          <p:cNvSpPr txBox="1"/>
          <p:nvPr/>
        </p:nvSpPr>
        <p:spPr>
          <a:xfrm>
            <a:off x="502226" y="259772"/>
            <a:ext cx="467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FORGOT PASSWORD/RESET PASSWORD</a:t>
            </a:r>
            <a:endParaRPr lang="en-US"/>
          </a:p>
        </p:txBody>
      </p:sp>
    </p:spTree>
    <p:extLst>
      <p:ext uri="{BB962C8B-B14F-4D97-AF65-F5344CB8AC3E}">
        <p14:creationId xmlns:p14="http://schemas.microsoft.com/office/powerpoint/2010/main" val="45830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edical website&#10;&#10;Description automatically generated">
            <a:extLst>
              <a:ext uri="{FF2B5EF4-FFF2-40B4-BE49-F238E27FC236}">
                <a16:creationId xmlns:a16="http://schemas.microsoft.com/office/drawing/2014/main" id="{0E924B0F-7CCA-88C0-BD0C-656CC692D6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8057" y="721591"/>
            <a:ext cx="8970113" cy="5545282"/>
          </a:xfrm>
          <a:prstGeom prst="rect">
            <a:avLst/>
          </a:prstGeom>
        </p:spPr>
      </p:pic>
      <p:sp>
        <p:nvSpPr>
          <p:cNvPr id="3" name="TextBox 2">
            <a:extLst>
              <a:ext uri="{FF2B5EF4-FFF2-40B4-BE49-F238E27FC236}">
                <a16:creationId xmlns:a16="http://schemas.microsoft.com/office/drawing/2014/main" id="{BE0E35EE-C1C8-D07D-B54A-E4DD910F2FAC}"/>
              </a:ext>
            </a:extLst>
          </p:cNvPr>
          <p:cNvSpPr txBox="1"/>
          <p:nvPr/>
        </p:nvSpPr>
        <p:spPr>
          <a:xfrm>
            <a:off x="660400" y="177800"/>
            <a:ext cx="3136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PATIENT LANDING PAGE</a:t>
            </a:r>
            <a:endParaRPr lang="en-US"/>
          </a:p>
        </p:txBody>
      </p:sp>
    </p:spTree>
    <p:extLst>
      <p:ext uri="{BB962C8B-B14F-4D97-AF65-F5344CB8AC3E}">
        <p14:creationId xmlns:p14="http://schemas.microsoft.com/office/powerpoint/2010/main" val="4213672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925145-EEF3-406D-3F7E-CB8E4778EF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3251" y="919716"/>
            <a:ext cx="9349476" cy="5154725"/>
          </a:xfrm>
          <a:prstGeom prst="rect">
            <a:avLst/>
          </a:prstGeom>
        </p:spPr>
      </p:pic>
      <p:sp>
        <p:nvSpPr>
          <p:cNvPr id="4" name="TextBox 3">
            <a:extLst>
              <a:ext uri="{FF2B5EF4-FFF2-40B4-BE49-F238E27FC236}">
                <a16:creationId xmlns:a16="http://schemas.microsoft.com/office/drawing/2014/main" id="{BEA83274-2501-9227-C910-123F83A8CAF7}"/>
              </a:ext>
            </a:extLst>
          </p:cNvPr>
          <p:cNvSpPr txBox="1"/>
          <p:nvPr/>
        </p:nvSpPr>
        <p:spPr>
          <a:xfrm>
            <a:off x="609600" y="203200"/>
            <a:ext cx="3467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APPOINTMENT  BOOKING</a:t>
            </a:r>
            <a:endParaRPr lang="en-US"/>
          </a:p>
        </p:txBody>
      </p:sp>
    </p:spTree>
    <p:extLst>
      <p:ext uri="{BB962C8B-B14F-4D97-AF65-F5344CB8AC3E}">
        <p14:creationId xmlns:p14="http://schemas.microsoft.com/office/powerpoint/2010/main" val="29022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B36E6C-67DC-D98A-7F5C-53D88BA4A59D}"/>
              </a:ext>
            </a:extLst>
          </p:cNvPr>
          <p:cNvSpPr txBox="1"/>
          <p:nvPr/>
        </p:nvSpPr>
        <p:spPr>
          <a:xfrm>
            <a:off x="502226" y="259772"/>
            <a:ext cx="4675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DOCTOR LOGIN</a:t>
            </a:r>
            <a:endParaRPr lang="en-US"/>
          </a:p>
        </p:txBody>
      </p:sp>
      <p:pic>
        <p:nvPicPr>
          <p:cNvPr id="3" name="Picture 2" descr="A screenshot of a computer&#10;&#10;Description automatically generated">
            <a:extLst>
              <a:ext uri="{FF2B5EF4-FFF2-40B4-BE49-F238E27FC236}">
                <a16:creationId xmlns:a16="http://schemas.microsoft.com/office/drawing/2014/main" id="{994F2A0A-E2AD-E26D-044A-F68DD4141C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9753" y="886167"/>
            <a:ext cx="8984040" cy="5585115"/>
          </a:xfrm>
          <a:prstGeom prst="rect">
            <a:avLst/>
          </a:prstGeom>
        </p:spPr>
      </p:pic>
    </p:spTree>
    <p:extLst>
      <p:ext uri="{BB962C8B-B14F-4D97-AF65-F5344CB8AC3E}">
        <p14:creationId xmlns:p14="http://schemas.microsoft.com/office/powerpoint/2010/main" val="307191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7F7EBB-AADE-C3E2-80E0-A64BBC2CB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6234" y="943841"/>
            <a:ext cx="8205805" cy="5074228"/>
          </a:xfrm>
          <a:prstGeom prst="rect">
            <a:avLst/>
          </a:prstGeom>
        </p:spPr>
      </p:pic>
      <p:sp>
        <p:nvSpPr>
          <p:cNvPr id="5" name="TextBox 4">
            <a:extLst>
              <a:ext uri="{FF2B5EF4-FFF2-40B4-BE49-F238E27FC236}">
                <a16:creationId xmlns:a16="http://schemas.microsoft.com/office/drawing/2014/main" id="{0861AEA4-B435-0B3F-C80A-F604ABE69901}"/>
              </a:ext>
            </a:extLst>
          </p:cNvPr>
          <p:cNvSpPr txBox="1"/>
          <p:nvPr/>
        </p:nvSpPr>
        <p:spPr>
          <a:xfrm>
            <a:off x="502227" y="277091"/>
            <a:ext cx="46412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Doctors Homepage (Dashboard)</a:t>
            </a:r>
          </a:p>
        </p:txBody>
      </p:sp>
    </p:spTree>
    <p:extLst>
      <p:ext uri="{BB962C8B-B14F-4D97-AF65-F5344CB8AC3E}">
        <p14:creationId xmlns:p14="http://schemas.microsoft.com/office/powerpoint/2010/main" val="3393206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D8D5BC-1D81-87D3-6843-4D50A3FF55C6}"/>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r="-2"/>
          <a:stretch/>
        </p:blipFill>
        <p:spPr>
          <a:xfrm>
            <a:off x="20" y="1"/>
            <a:ext cx="12191980" cy="6857999"/>
          </a:xfrm>
          <a:prstGeom prst="rect">
            <a:avLst/>
          </a:prstGeom>
        </p:spPr>
      </p:pic>
      <p:sp>
        <p:nvSpPr>
          <p:cNvPr id="4" name="TextBox 3">
            <a:extLst>
              <a:ext uri="{FF2B5EF4-FFF2-40B4-BE49-F238E27FC236}">
                <a16:creationId xmlns:a16="http://schemas.microsoft.com/office/drawing/2014/main" id="{CF962CCC-790C-90E4-F6DE-D13050109330}"/>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a:solidFill>
                  <a:srgbClr val="FFFFFF"/>
                </a:solidFill>
                <a:latin typeface="+mj-lt"/>
                <a:ea typeface="+mj-ea"/>
                <a:cs typeface="+mj-cs"/>
              </a:rPr>
              <a:t>Lets Play a video of the live demo for our web app</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FAF7E4-35E7-14A4-5D8F-28CF362108BF}"/>
                  </a:ext>
                </a:extLst>
              </p14:cNvPr>
              <p14:cNvContentPartPr/>
              <p14:nvPr/>
            </p14:nvContentPartPr>
            <p14:xfrm>
              <a:off x="1422810" y="2757904"/>
              <a:ext cx="12700" cy="12700"/>
            </p14:xfrm>
          </p:contentPart>
        </mc:Choice>
        <mc:Fallback xmlns="">
          <p:pic>
            <p:nvPicPr>
              <p:cNvPr id="3" name="Ink 2">
                <a:extLst>
                  <a:ext uri="{FF2B5EF4-FFF2-40B4-BE49-F238E27FC236}">
                    <a16:creationId xmlns:a16="http://schemas.microsoft.com/office/drawing/2014/main" id="{F9FAF7E4-35E7-14A4-5D8F-28CF362108BF}"/>
                  </a:ext>
                </a:extLst>
              </p:cNvPr>
              <p:cNvPicPr/>
              <p:nvPr/>
            </p:nvPicPr>
            <p:blipFill>
              <a:blip r:embed="rId4"/>
              <a:stretch>
                <a:fillRect/>
              </a:stretch>
            </p:blipFill>
            <p:spPr>
              <a:xfrm>
                <a:off x="1211143" y="2122904"/>
                <a:ext cx="4318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47FF67C-00AE-BC1C-9CEC-6A600655B389}"/>
                  </a:ext>
                </a:extLst>
              </p14:cNvPr>
              <p14:cNvContentPartPr/>
              <p14:nvPr/>
            </p14:nvContentPartPr>
            <p14:xfrm>
              <a:off x="7898786" y="7466376"/>
              <a:ext cx="17318" cy="17318"/>
            </p14:xfrm>
          </p:contentPart>
        </mc:Choice>
        <mc:Fallback xmlns="">
          <p:pic>
            <p:nvPicPr>
              <p:cNvPr id="5" name="Ink 4">
                <a:extLst>
                  <a:ext uri="{FF2B5EF4-FFF2-40B4-BE49-F238E27FC236}">
                    <a16:creationId xmlns:a16="http://schemas.microsoft.com/office/drawing/2014/main" id="{447FF67C-00AE-BC1C-9CEC-6A600655B389}"/>
                  </a:ext>
                </a:extLst>
              </p:cNvPr>
              <p:cNvPicPr/>
              <p:nvPr/>
            </p:nvPicPr>
            <p:blipFill>
              <a:blip r:embed="rId6"/>
              <a:stretch>
                <a:fillRect/>
              </a:stretch>
            </p:blipFill>
            <p:spPr>
              <a:xfrm>
                <a:off x="7032886" y="6600476"/>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F2F27E4-D15D-AD77-EE5E-DC47DBC8BD3D}"/>
                  </a:ext>
                </a:extLst>
              </p14:cNvPr>
              <p14:cNvContentPartPr/>
              <p14:nvPr/>
            </p14:nvContentPartPr>
            <p14:xfrm>
              <a:off x="8090905" y="7769012"/>
              <a:ext cx="17318" cy="17318"/>
            </p14:xfrm>
          </p:contentPart>
        </mc:Choice>
        <mc:Fallback xmlns="">
          <p:pic>
            <p:nvPicPr>
              <p:cNvPr id="7" name="Ink 6">
                <a:extLst>
                  <a:ext uri="{FF2B5EF4-FFF2-40B4-BE49-F238E27FC236}">
                    <a16:creationId xmlns:a16="http://schemas.microsoft.com/office/drawing/2014/main" id="{4F2F27E4-D15D-AD77-EE5E-DC47DBC8BD3D}"/>
                  </a:ext>
                </a:extLst>
              </p:cNvPr>
              <p:cNvPicPr/>
              <p:nvPr/>
            </p:nvPicPr>
            <p:blipFill>
              <a:blip r:embed="rId6"/>
              <a:stretch>
                <a:fillRect/>
              </a:stretch>
            </p:blipFill>
            <p:spPr>
              <a:xfrm>
                <a:off x="7225005" y="6903112"/>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0B9288E-42FD-7325-3EC3-0456A3A6825D}"/>
                  </a:ext>
                </a:extLst>
              </p14:cNvPr>
              <p14:cNvContentPartPr/>
              <p14:nvPr/>
            </p14:nvContentPartPr>
            <p14:xfrm>
              <a:off x="2084995" y="4589654"/>
              <a:ext cx="17318" cy="17318"/>
            </p14:xfrm>
          </p:contentPart>
        </mc:Choice>
        <mc:Fallback xmlns="">
          <p:pic>
            <p:nvPicPr>
              <p:cNvPr id="9" name="Ink 8">
                <a:extLst>
                  <a:ext uri="{FF2B5EF4-FFF2-40B4-BE49-F238E27FC236}">
                    <a16:creationId xmlns:a16="http://schemas.microsoft.com/office/drawing/2014/main" id="{00B9288E-42FD-7325-3EC3-0456A3A6825D}"/>
                  </a:ext>
                </a:extLst>
              </p:cNvPr>
              <p:cNvPicPr/>
              <p:nvPr/>
            </p:nvPicPr>
            <p:blipFill>
              <a:blip r:embed="rId9"/>
              <a:stretch>
                <a:fillRect/>
              </a:stretch>
            </p:blipFill>
            <p:spPr>
              <a:xfrm>
                <a:off x="1219095" y="4445337"/>
                <a:ext cx="1731800" cy="3030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91C9404-E781-8BC5-D52A-B9633A23220E}"/>
                  </a:ext>
                </a:extLst>
              </p14:cNvPr>
              <p14:cNvContentPartPr/>
              <p14:nvPr/>
            </p14:nvContentPartPr>
            <p14:xfrm>
              <a:off x="2001665" y="2637935"/>
              <a:ext cx="17318" cy="17318"/>
            </p14:xfrm>
          </p:contentPart>
        </mc:Choice>
        <mc:Fallback xmlns="">
          <p:pic>
            <p:nvPicPr>
              <p:cNvPr id="11" name="Ink 10">
                <a:extLst>
                  <a:ext uri="{FF2B5EF4-FFF2-40B4-BE49-F238E27FC236}">
                    <a16:creationId xmlns:a16="http://schemas.microsoft.com/office/drawing/2014/main" id="{B91C9404-E781-8BC5-D52A-B9633A23220E}"/>
                  </a:ext>
                </a:extLst>
              </p:cNvPr>
              <p:cNvPicPr/>
              <p:nvPr/>
            </p:nvPicPr>
            <p:blipFill>
              <a:blip r:embed="rId6"/>
              <a:stretch>
                <a:fillRect/>
              </a:stretch>
            </p:blipFill>
            <p:spPr>
              <a:xfrm>
                <a:off x="1135765" y="1772035"/>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77920E35-1C73-8334-74DD-DA75240D4068}"/>
                  </a:ext>
                </a:extLst>
              </p14:cNvPr>
              <p14:cNvContentPartPr/>
              <p14:nvPr/>
            </p14:nvContentPartPr>
            <p14:xfrm>
              <a:off x="2001665" y="2637935"/>
              <a:ext cx="17318" cy="17318"/>
            </p14:xfrm>
          </p:contentPart>
        </mc:Choice>
        <mc:Fallback xmlns="">
          <p:pic>
            <p:nvPicPr>
              <p:cNvPr id="12" name="Ink 11">
                <a:extLst>
                  <a:ext uri="{FF2B5EF4-FFF2-40B4-BE49-F238E27FC236}">
                    <a16:creationId xmlns:a16="http://schemas.microsoft.com/office/drawing/2014/main" id="{77920E35-1C73-8334-74DD-DA75240D4068}"/>
                  </a:ext>
                </a:extLst>
              </p:cNvPr>
              <p:cNvPicPr/>
              <p:nvPr/>
            </p:nvPicPr>
            <p:blipFill>
              <a:blip r:embed="rId6"/>
              <a:stretch>
                <a:fillRect/>
              </a:stretch>
            </p:blipFill>
            <p:spPr>
              <a:xfrm>
                <a:off x="1135765" y="1772035"/>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857DD8D-7EA4-1DB4-254E-83B3CC4A4E4C}"/>
                  </a:ext>
                </a:extLst>
              </p14:cNvPr>
              <p14:cNvContentPartPr/>
              <p14:nvPr/>
            </p14:nvContentPartPr>
            <p14:xfrm>
              <a:off x="1949764" y="2741156"/>
              <a:ext cx="17318" cy="17318"/>
            </p14:xfrm>
          </p:contentPart>
        </mc:Choice>
        <mc:Fallback xmlns="">
          <p:pic>
            <p:nvPicPr>
              <p:cNvPr id="13" name="Ink 12">
                <a:extLst>
                  <a:ext uri="{FF2B5EF4-FFF2-40B4-BE49-F238E27FC236}">
                    <a16:creationId xmlns:a16="http://schemas.microsoft.com/office/drawing/2014/main" id="{B857DD8D-7EA4-1DB4-254E-83B3CC4A4E4C}"/>
                  </a:ext>
                </a:extLst>
              </p:cNvPr>
              <p:cNvPicPr/>
              <p:nvPr/>
            </p:nvPicPr>
            <p:blipFill>
              <a:blip r:embed="rId13"/>
              <a:stretch>
                <a:fillRect/>
              </a:stretch>
            </p:blipFill>
            <p:spPr>
              <a:xfrm>
                <a:off x="1805447" y="2452523"/>
                <a:ext cx="303065" cy="5888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BCE85A8-D343-3EC6-3602-7FC7132ABE97}"/>
                  </a:ext>
                </a:extLst>
              </p14:cNvPr>
              <p14:cNvContentPartPr/>
              <p14:nvPr/>
            </p14:nvContentPartPr>
            <p14:xfrm>
              <a:off x="6663413" y="3044638"/>
              <a:ext cx="17318" cy="17318"/>
            </p14:xfrm>
          </p:contentPart>
        </mc:Choice>
        <mc:Fallback xmlns="">
          <p:pic>
            <p:nvPicPr>
              <p:cNvPr id="15" name="Ink 14">
                <a:extLst>
                  <a:ext uri="{FF2B5EF4-FFF2-40B4-BE49-F238E27FC236}">
                    <a16:creationId xmlns:a16="http://schemas.microsoft.com/office/drawing/2014/main" id="{6BCE85A8-D343-3EC6-3602-7FC7132ABE97}"/>
                  </a:ext>
                </a:extLst>
              </p:cNvPr>
              <p:cNvPicPr/>
              <p:nvPr/>
            </p:nvPicPr>
            <p:blipFill>
              <a:blip r:embed="rId6"/>
              <a:stretch>
                <a:fillRect/>
              </a:stretch>
            </p:blipFill>
            <p:spPr>
              <a:xfrm>
                <a:off x="5797513" y="2178738"/>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68FCC21-A476-CE53-109F-C3592D0670F7}"/>
                  </a:ext>
                </a:extLst>
              </p14:cNvPr>
              <p14:cNvContentPartPr/>
              <p14:nvPr/>
            </p14:nvContentPartPr>
            <p14:xfrm>
              <a:off x="9092145" y="3628212"/>
              <a:ext cx="17318" cy="17318"/>
            </p14:xfrm>
          </p:contentPart>
        </mc:Choice>
        <mc:Fallback xmlns="">
          <p:pic>
            <p:nvPicPr>
              <p:cNvPr id="16" name="Ink 15">
                <a:extLst>
                  <a:ext uri="{FF2B5EF4-FFF2-40B4-BE49-F238E27FC236}">
                    <a16:creationId xmlns:a16="http://schemas.microsoft.com/office/drawing/2014/main" id="{A68FCC21-A476-CE53-109F-C3592D0670F7}"/>
                  </a:ext>
                </a:extLst>
              </p:cNvPr>
              <p:cNvPicPr/>
              <p:nvPr/>
            </p:nvPicPr>
            <p:blipFill>
              <a:blip r:embed="rId6"/>
              <a:stretch>
                <a:fillRect/>
              </a:stretch>
            </p:blipFill>
            <p:spPr>
              <a:xfrm>
                <a:off x="8226245" y="2762312"/>
                <a:ext cx="1731800" cy="173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4C526053-F07B-DAC1-6FD5-CBA8D9357172}"/>
                  </a:ext>
                </a:extLst>
              </p14:cNvPr>
              <p14:cNvContentPartPr/>
              <p14:nvPr/>
            </p14:nvContentPartPr>
            <p14:xfrm>
              <a:off x="9092145" y="3628212"/>
              <a:ext cx="17318" cy="17318"/>
            </p14:xfrm>
          </p:contentPart>
        </mc:Choice>
        <mc:Fallback xmlns="">
          <p:pic>
            <p:nvPicPr>
              <p:cNvPr id="17" name="Ink 16">
                <a:extLst>
                  <a:ext uri="{FF2B5EF4-FFF2-40B4-BE49-F238E27FC236}">
                    <a16:creationId xmlns:a16="http://schemas.microsoft.com/office/drawing/2014/main" id="{4C526053-F07B-DAC1-6FD5-CBA8D9357172}"/>
                  </a:ext>
                </a:extLst>
              </p:cNvPr>
              <p:cNvPicPr/>
              <p:nvPr/>
            </p:nvPicPr>
            <p:blipFill>
              <a:blip r:embed="rId6"/>
              <a:stretch>
                <a:fillRect/>
              </a:stretch>
            </p:blipFill>
            <p:spPr>
              <a:xfrm>
                <a:off x="8226245" y="2762312"/>
                <a:ext cx="1731800" cy="1731800"/>
              </a:xfrm>
              <a:prstGeom prst="rect">
                <a:avLst/>
              </a:prstGeom>
            </p:spPr>
          </p:pic>
        </mc:Fallback>
      </mc:AlternateContent>
    </p:spTree>
    <p:extLst>
      <p:ext uri="{BB962C8B-B14F-4D97-AF65-F5344CB8AC3E}">
        <p14:creationId xmlns:p14="http://schemas.microsoft.com/office/powerpoint/2010/main" val="6406173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u="sng" kern="1200">
                <a:solidFill>
                  <a:schemeClr val="tx1"/>
                </a:solidFill>
                <a:latin typeface="+mj-lt"/>
                <a:ea typeface="+mj-ea"/>
                <a:cs typeface="+mj-cs"/>
              </a:rPr>
              <a:t>TEAM MEMBERS AND ROLES</a:t>
            </a:r>
          </a:p>
        </p:txBody>
      </p:sp>
      <p:pic>
        <p:nvPicPr>
          <p:cNvPr id="5" name="Picture 4" descr="A person smiling in front of a car&#10;&#10;Description automatically generated">
            <a:extLst>
              <a:ext uri="{FF2B5EF4-FFF2-40B4-BE49-F238E27FC236}">
                <a16:creationId xmlns:a16="http://schemas.microsoft.com/office/drawing/2014/main" id="{57C2ECAF-0B5B-4FCE-E7D3-FFEF937A4D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8072" y="1830572"/>
            <a:ext cx="2621316" cy="3237117"/>
          </a:xfrm>
          <a:prstGeom prst="rect">
            <a:avLst/>
          </a:prstGeom>
        </p:spPr>
      </p:pic>
      <p:pic>
        <p:nvPicPr>
          <p:cNvPr id="6" name="Picture 5" descr="A person standing next to a car&#10;&#10;Description automatically generated">
            <a:extLst>
              <a:ext uri="{FF2B5EF4-FFF2-40B4-BE49-F238E27FC236}">
                <a16:creationId xmlns:a16="http://schemas.microsoft.com/office/drawing/2014/main" id="{0564D541-9CF1-770D-51AB-57E6695D47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6992" y="1864385"/>
            <a:ext cx="2506384" cy="3237117"/>
          </a:xfrm>
          <a:prstGeom prst="rect">
            <a:avLst/>
          </a:prstGeom>
        </p:spPr>
      </p:pic>
      <p:sp>
        <p:nvSpPr>
          <p:cNvPr id="7" name="TextBox 6">
            <a:extLst>
              <a:ext uri="{FF2B5EF4-FFF2-40B4-BE49-F238E27FC236}">
                <a16:creationId xmlns:a16="http://schemas.microsoft.com/office/drawing/2014/main" id="{682E8655-1270-AC23-EAF7-9FDAE1E373CD}"/>
              </a:ext>
            </a:extLst>
          </p:cNvPr>
          <p:cNvSpPr txBox="1"/>
          <p:nvPr/>
        </p:nvSpPr>
        <p:spPr>
          <a:xfrm>
            <a:off x="1711970" y="5346021"/>
            <a:ext cx="2825501"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Aishwarya More</a:t>
            </a:r>
            <a:br>
              <a:rPr lang="en-US" sz="1312" kern="1200">
                <a:solidFill>
                  <a:schemeClr val="tx1"/>
                </a:solidFill>
                <a:latin typeface="+mn-lt"/>
                <a:ea typeface="+mn-ea"/>
                <a:cs typeface="+mn-cs"/>
              </a:rPr>
            </a:br>
            <a:r>
              <a:rPr lang="en-US" sz="1312" kern="1200">
                <a:solidFill>
                  <a:schemeClr val="tx1"/>
                </a:solidFill>
                <a:latin typeface="Calibri"/>
                <a:ea typeface="+mn-ea"/>
                <a:cs typeface="+mn-cs"/>
              </a:rPr>
              <a:t>Software Developer &amp;  Business analyst</a:t>
            </a:r>
            <a:br>
              <a:rPr lang="en-US" sz="1312" kern="1200">
                <a:solidFill>
                  <a:schemeClr val="tx1"/>
                </a:solidFill>
                <a:latin typeface="+mn-lt"/>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am99715n@pace.edu</a:t>
            </a:r>
            <a:r>
              <a:rPr lang="en-US" sz="1312" kern="1200">
                <a:solidFill>
                  <a:schemeClr val="tx1"/>
                </a:solidFill>
                <a:latin typeface="Calibri"/>
                <a:ea typeface="+mn-ea"/>
                <a:cs typeface="+mn-cs"/>
              </a:rPr>
              <a:t>)</a:t>
            </a:r>
            <a:endParaRPr lang="en-US" sz="1600">
              <a:latin typeface="Calibri"/>
              <a:cs typeface="Calibri"/>
            </a:endParaRPr>
          </a:p>
        </p:txBody>
      </p:sp>
      <p:sp>
        <p:nvSpPr>
          <p:cNvPr id="9" name="TextBox 8">
            <a:extLst>
              <a:ext uri="{FF2B5EF4-FFF2-40B4-BE49-F238E27FC236}">
                <a16:creationId xmlns:a16="http://schemas.microsoft.com/office/drawing/2014/main" id="{E2DFDC4F-FD43-62AB-30B6-8EA76E33235F}"/>
              </a:ext>
            </a:extLst>
          </p:cNvPr>
          <p:cNvSpPr txBox="1"/>
          <p:nvPr/>
        </p:nvSpPr>
        <p:spPr>
          <a:xfrm>
            <a:off x="5017044" y="5297050"/>
            <a:ext cx="2397864"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Naga Lavanya Mukku</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Backend Developer &amp; Software test Engineer</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nm26028n@pace.edu</a:t>
            </a:r>
            <a:r>
              <a:rPr lang="en-US" sz="1312" kern="1200">
                <a:solidFill>
                  <a:schemeClr val="tx1"/>
                </a:solidFill>
                <a:latin typeface="Calibri"/>
                <a:ea typeface="+mn-ea"/>
                <a:cs typeface="+mn-cs"/>
              </a:rPr>
              <a:t>)</a:t>
            </a:r>
            <a:endParaRPr lang="en-US" sz="1600">
              <a:latin typeface="Calibri"/>
            </a:endParaRPr>
          </a:p>
        </p:txBody>
      </p:sp>
      <p:sp>
        <p:nvSpPr>
          <p:cNvPr id="10" name="TextBox 9">
            <a:extLst>
              <a:ext uri="{FF2B5EF4-FFF2-40B4-BE49-F238E27FC236}">
                <a16:creationId xmlns:a16="http://schemas.microsoft.com/office/drawing/2014/main" id="{C4022D62-03B8-F186-2351-5D524D667E60}"/>
              </a:ext>
            </a:extLst>
          </p:cNvPr>
          <p:cNvSpPr txBox="1"/>
          <p:nvPr/>
        </p:nvSpPr>
        <p:spPr>
          <a:xfrm>
            <a:off x="7884056" y="5297050"/>
            <a:ext cx="2638798"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Shiva Krishna Maddela</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Software Developer &amp; </a:t>
            </a:r>
            <a:r>
              <a:rPr lang="en-US" sz="1312" kern="1200" err="1">
                <a:solidFill>
                  <a:schemeClr val="tx1"/>
                </a:solidFill>
                <a:latin typeface="Calibri"/>
                <a:ea typeface="+mn-ea"/>
                <a:cs typeface="+mn-cs"/>
              </a:rPr>
              <a:t>Devops</a:t>
            </a:r>
            <a:r>
              <a:rPr lang="en-US" sz="1312" kern="1200">
                <a:solidFill>
                  <a:schemeClr val="tx1"/>
                </a:solidFill>
                <a:latin typeface="Calibri"/>
                <a:ea typeface="+mn-ea"/>
                <a:cs typeface="+mn-cs"/>
              </a:rPr>
              <a:t> Engineer</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sm69485n@pace.edu</a:t>
            </a:r>
            <a:r>
              <a:rPr lang="en-US" sz="1312" kern="1200">
                <a:solidFill>
                  <a:schemeClr val="tx1"/>
                </a:solidFill>
                <a:latin typeface="Calibri"/>
                <a:ea typeface="+mn-ea"/>
                <a:cs typeface="+mn-cs"/>
              </a:rPr>
              <a:t>)</a:t>
            </a:r>
            <a:endParaRPr lang="en-US" sz="1600">
              <a:latin typeface="Calibri"/>
            </a:endParaRPr>
          </a:p>
        </p:txBody>
      </p:sp>
      <p:pic>
        <p:nvPicPr>
          <p:cNvPr id="11" name="Picture 10" descr="A person with long black hair&#10;&#10;Description automatically generated">
            <a:extLst>
              <a:ext uri="{FF2B5EF4-FFF2-40B4-BE49-F238E27FC236}">
                <a16:creationId xmlns:a16="http://schemas.microsoft.com/office/drawing/2014/main" id="{C638A08C-786B-9C4D-A547-FD699614C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69146" y="1828800"/>
            <a:ext cx="2869646" cy="3244106"/>
          </a:xfrm>
          <a:prstGeom prst="rect">
            <a:avLst/>
          </a:prstGeom>
        </p:spPr>
      </p:pic>
    </p:spTree>
    <p:extLst>
      <p:ext uri="{BB962C8B-B14F-4D97-AF65-F5344CB8AC3E}">
        <p14:creationId xmlns:p14="http://schemas.microsoft.com/office/powerpoint/2010/main" val="975389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Live Demo">
            <a:hlinkClick r:id="" action="ppaction://media"/>
            <a:extLst>
              <a:ext uri="{FF2B5EF4-FFF2-40B4-BE49-F238E27FC236}">
                <a16:creationId xmlns:a16="http://schemas.microsoft.com/office/drawing/2014/main" id="{0B894E10-6979-4A12-DF54-621640FEB2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0934" y="383694"/>
            <a:ext cx="10455721" cy="5882794"/>
          </a:xfrm>
          <a:prstGeom prst="rect">
            <a:avLst/>
          </a:prstGeom>
        </p:spPr>
      </p:pic>
    </p:spTree>
    <p:extLst>
      <p:ext uri="{BB962C8B-B14F-4D97-AF65-F5344CB8AC3E}">
        <p14:creationId xmlns:p14="http://schemas.microsoft.com/office/powerpoint/2010/main" val="123457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F60F3-07F8-944A-4125-CD2664DC38B7}"/>
              </a:ext>
            </a:extLst>
          </p:cNvPr>
          <p:cNvSpPr>
            <a:spLocks noGrp="1"/>
          </p:cNvSpPr>
          <p:nvPr>
            <p:ph type="title"/>
          </p:nvPr>
        </p:nvSpPr>
        <p:spPr>
          <a:xfrm>
            <a:off x="755903" y="3399769"/>
            <a:ext cx="10640754" cy="775845"/>
          </a:xfrm>
        </p:spPr>
        <p:txBody>
          <a:bodyPr vert="horz" lIns="91440" tIns="45720" rIns="91440" bIns="45720" rtlCol="0" anchor="b">
            <a:noAutofit/>
          </a:bodyPr>
          <a:lstStyle/>
          <a:p>
            <a:pPr algn="ctr"/>
            <a:r>
              <a:rPr lang="en-US" sz="3600" dirty="0">
                <a:ea typeface="+mj-lt"/>
                <a:cs typeface="+mj-lt"/>
                <a:hlinkClick r:id="rId2"/>
              </a:rPr>
              <a:t>https://github.com/more-aishwarya/OneCare.git</a:t>
            </a:r>
            <a:br>
              <a:rPr lang="en-US" sz="3600" dirty="0">
                <a:ea typeface="+mj-lt"/>
                <a:cs typeface="+mj-lt"/>
              </a:rPr>
            </a:br>
            <a:br>
              <a:rPr lang="en-US" sz="3600" dirty="0">
                <a:ea typeface="+mj-lt"/>
                <a:cs typeface="+mj-lt"/>
              </a:rPr>
            </a:br>
            <a:endParaRPr lang="en-US" sz="3600">
              <a:cs typeface="Calibri Light"/>
            </a:endParaRPr>
          </a:p>
        </p:txBody>
      </p:sp>
      <p:grpSp>
        <p:nvGrpSpPr>
          <p:cNvPr id="22" name="Group 21">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3" name="Freeform: Shape 22">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Link">
            <a:extLst>
              <a:ext uri="{FF2B5EF4-FFF2-40B4-BE49-F238E27FC236}">
                <a16:creationId xmlns:a16="http://schemas.microsoft.com/office/drawing/2014/main" id="{1FEEF797-5D8F-92E0-B646-35D490EDF9E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78690" y="-124269"/>
            <a:ext cx="2836567" cy="2836567"/>
          </a:xfrm>
          <a:prstGeom prst="rect">
            <a:avLst/>
          </a:prstGeom>
        </p:spPr>
      </p:pic>
      <p:grpSp>
        <p:nvGrpSpPr>
          <p:cNvPr id="28" name="Group 27">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9" name="Freeform: Shape 28">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161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87E4-10F5-F39D-5C11-44C9E5BE3EED}"/>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lang="en-US" sz="4000" b="1" kern="1200">
                <a:solidFill>
                  <a:schemeClr val="tx2"/>
                </a:solidFill>
                <a:latin typeface="+mj-lt"/>
                <a:ea typeface="+mj-ea"/>
                <a:cs typeface="+mj-cs"/>
              </a:rPr>
              <a:t>THANK YOU</a:t>
            </a:r>
          </a:p>
        </p:txBody>
      </p:sp>
      <p:grpSp>
        <p:nvGrpSpPr>
          <p:cNvPr id="22" name="Group 21">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23" name="Freeform: Shape 22">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Smiling Face with No Fill">
            <a:extLst>
              <a:ext uri="{FF2B5EF4-FFF2-40B4-BE49-F238E27FC236}">
                <a16:creationId xmlns:a16="http://schemas.microsoft.com/office/drawing/2014/main" id="{BED43EC7-8450-E9A9-4CB9-89A104130D5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63383" y="1118937"/>
            <a:ext cx="4620126" cy="4620126"/>
          </a:xfrm>
          <a:prstGeom prst="rect">
            <a:avLst/>
          </a:prstGeom>
        </p:spPr>
      </p:pic>
      <p:grpSp>
        <p:nvGrpSpPr>
          <p:cNvPr id="28" name="Group 27">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9" name="Freeform: Shape 28">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48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u="sng" kern="1200">
                <a:solidFill>
                  <a:schemeClr val="tx1"/>
                </a:solidFill>
                <a:latin typeface="+mj-lt"/>
                <a:ea typeface="+mj-ea"/>
                <a:cs typeface="+mj-cs"/>
              </a:rPr>
              <a:t>TEAM MEMBERS AND ROLES</a:t>
            </a:r>
          </a:p>
        </p:txBody>
      </p:sp>
      <p:pic>
        <p:nvPicPr>
          <p:cNvPr id="2" name="Picture 1" descr="A person wearing glasses and holding his glasses&#10;&#10;Description automatically generated">
            <a:extLst>
              <a:ext uri="{FF2B5EF4-FFF2-40B4-BE49-F238E27FC236}">
                <a16:creationId xmlns:a16="http://schemas.microsoft.com/office/drawing/2014/main" id="{BBB5502A-E14A-378C-97FA-D6C7EC2434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8285" y="1886208"/>
            <a:ext cx="2371207" cy="3111105"/>
          </a:xfrm>
          <a:prstGeom prst="rect">
            <a:avLst/>
          </a:prstGeom>
        </p:spPr>
      </p:pic>
      <p:sp>
        <p:nvSpPr>
          <p:cNvPr id="3" name="TextBox 2">
            <a:extLst>
              <a:ext uri="{FF2B5EF4-FFF2-40B4-BE49-F238E27FC236}">
                <a16:creationId xmlns:a16="http://schemas.microsoft.com/office/drawing/2014/main" id="{C724A49F-AC69-FA92-A128-23BCA855D8F0}"/>
              </a:ext>
            </a:extLst>
          </p:cNvPr>
          <p:cNvSpPr txBox="1"/>
          <p:nvPr/>
        </p:nvSpPr>
        <p:spPr>
          <a:xfrm>
            <a:off x="1548859" y="5279173"/>
            <a:ext cx="3215466" cy="90217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a:solidFill>
                  <a:schemeClr val="tx1"/>
                </a:solidFill>
                <a:latin typeface="Calibri"/>
                <a:ea typeface="+mn-ea"/>
                <a:cs typeface="+mn-cs"/>
              </a:rPr>
              <a:t>Pushpak </a:t>
            </a:r>
            <a:r>
              <a:rPr lang="en-US" sz="1328" kern="1200" err="1">
                <a:solidFill>
                  <a:schemeClr val="tx1"/>
                </a:solidFill>
                <a:latin typeface="Calibri"/>
                <a:ea typeface="+mn-ea"/>
                <a:cs typeface="+mn-cs"/>
              </a:rPr>
              <a:t>Kamisetti</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Software Developer &amp; Machine Learning Engineer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a:t>
            </a:r>
            <a:r>
              <a:rPr lang="en-US" sz="1328" kern="1200">
                <a:solidFill>
                  <a:schemeClr val="tx1"/>
                </a:solidFill>
                <a:latin typeface="Calibri"/>
                <a:ea typeface="+mn-ea"/>
                <a:cs typeface="+mn-cs"/>
                <a:hlinkClick r:id="rId3">
                  <a:extLst>
                    <a:ext uri="{A12FA001-AC4F-418D-AE19-62706E023703}">
                      <ahyp:hlinkClr xmlns:ahyp="http://schemas.microsoft.com/office/drawing/2018/hyperlinkcolor" val="tx"/>
                    </a:ext>
                  </a:extLst>
                </a:hlinkClick>
              </a:rPr>
              <a:t>pk39545n@pace.edu</a:t>
            </a:r>
            <a:r>
              <a:rPr lang="en-US" sz="1328" kern="1200">
                <a:solidFill>
                  <a:schemeClr val="tx1"/>
                </a:solidFill>
                <a:latin typeface="Calibri"/>
                <a:ea typeface="+mn-ea"/>
                <a:cs typeface="+mn-cs"/>
              </a:rPr>
              <a:t>)</a:t>
            </a:r>
            <a:endParaRPr lang="en-US" sz="1600">
              <a:latin typeface="Calibri"/>
            </a:endParaRPr>
          </a:p>
        </p:txBody>
      </p:sp>
      <p:pic>
        <p:nvPicPr>
          <p:cNvPr id="6" name="Picture 5" descr="A person standing in front of a metal railing&#10;&#10;Description automatically generated">
            <a:extLst>
              <a:ext uri="{FF2B5EF4-FFF2-40B4-BE49-F238E27FC236}">
                <a16:creationId xmlns:a16="http://schemas.microsoft.com/office/drawing/2014/main" id="{3FDFE7AC-8B5A-C51B-DBE6-FDFADDEDF7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58" y="1828800"/>
            <a:ext cx="2333328" cy="3111105"/>
          </a:xfrm>
          <a:prstGeom prst="rect">
            <a:avLst/>
          </a:prstGeom>
        </p:spPr>
      </p:pic>
      <p:pic>
        <p:nvPicPr>
          <p:cNvPr id="8" name="Picture 7" descr="A person in a yellow shirt&#10;&#10;Description automatically generated">
            <a:extLst>
              <a:ext uri="{FF2B5EF4-FFF2-40B4-BE49-F238E27FC236}">
                <a16:creationId xmlns:a16="http://schemas.microsoft.com/office/drawing/2014/main" id="{F51EF39F-EEDC-BCD2-CA5C-982ECA4B6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59955" y="1828800"/>
            <a:ext cx="2503128" cy="3124274"/>
          </a:xfrm>
          <a:prstGeom prst="rect">
            <a:avLst/>
          </a:prstGeom>
        </p:spPr>
      </p:pic>
      <p:sp>
        <p:nvSpPr>
          <p:cNvPr id="9" name="TextBox 8">
            <a:extLst>
              <a:ext uri="{FF2B5EF4-FFF2-40B4-BE49-F238E27FC236}">
                <a16:creationId xmlns:a16="http://schemas.microsoft.com/office/drawing/2014/main" id="{E28865F6-4AC7-4F60-6C7D-7EFA730EC3A6}"/>
              </a:ext>
            </a:extLst>
          </p:cNvPr>
          <p:cNvSpPr txBox="1"/>
          <p:nvPr/>
        </p:nvSpPr>
        <p:spPr>
          <a:xfrm>
            <a:off x="4378104" y="5221765"/>
            <a:ext cx="3063241" cy="7053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a:solidFill>
                  <a:schemeClr val="tx1"/>
                </a:solidFill>
                <a:latin typeface="Calibri"/>
                <a:ea typeface="+mn-ea"/>
                <a:cs typeface="+mn-cs"/>
              </a:rPr>
              <a:t>Afroze Fatima</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Software Developer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(an75415n@pace.edu)</a:t>
            </a:r>
            <a:endParaRPr lang="en-US" sz="1600">
              <a:latin typeface="Calibri"/>
            </a:endParaRPr>
          </a:p>
        </p:txBody>
      </p:sp>
      <p:sp>
        <p:nvSpPr>
          <p:cNvPr id="10" name="TextBox 9">
            <a:extLst>
              <a:ext uri="{FF2B5EF4-FFF2-40B4-BE49-F238E27FC236}">
                <a16:creationId xmlns:a16="http://schemas.microsoft.com/office/drawing/2014/main" id="{E971EA7A-6926-AA8C-4062-53A9F42BA757}"/>
              </a:ext>
            </a:extLst>
          </p:cNvPr>
          <p:cNvSpPr txBox="1"/>
          <p:nvPr/>
        </p:nvSpPr>
        <p:spPr>
          <a:xfrm>
            <a:off x="7579899" y="5235121"/>
            <a:ext cx="3063241" cy="7053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a:solidFill>
                  <a:schemeClr val="tx1"/>
                </a:solidFill>
                <a:latin typeface="Calibri"/>
                <a:ea typeface="+mn-ea"/>
                <a:cs typeface="+mn-cs"/>
              </a:rPr>
              <a:t>Shashidhar </a:t>
            </a:r>
            <a:r>
              <a:rPr lang="en-US" sz="1328" kern="1200" err="1">
                <a:solidFill>
                  <a:schemeClr val="tx1"/>
                </a:solidFill>
                <a:latin typeface="Calibri"/>
                <a:ea typeface="+mn-ea"/>
                <a:cs typeface="+mn-cs"/>
              </a:rPr>
              <a:t>pinumalla</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Front End Developer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(sp16592n@pace.edu)</a:t>
            </a:r>
            <a:endParaRPr lang="en-US" sz="1600">
              <a:latin typeface="Calibri"/>
            </a:endParaRPr>
          </a:p>
        </p:txBody>
      </p:sp>
    </p:spTree>
    <p:extLst>
      <p:ext uri="{BB962C8B-B14F-4D97-AF65-F5344CB8AC3E}">
        <p14:creationId xmlns:p14="http://schemas.microsoft.com/office/powerpoint/2010/main" val="271466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1179226" y="1280679"/>
            <a:ext cx="9833548" cy="1325563"/>
          </a:xfrm>
        </p:spPr>
        <p:txBody>
          <a:bodyPr anchor="b">
            <a:normAutofit/>
          </a:bodyPr>
          <a:lstStyle/>
          <a:p>
            <a:pPr algn="ctr"/>
            <a:r>
              <a:rPr lang="en-US" sz="3600" u="sng">
                <a:solidFill>
                  <a:schemeClr val="tx2"/>
                </a:solidFill>
              </a:rPr>
              <a:t>PROJECT DESCRIPTION</a:t>
            </a:r>
            <a:endParaRPr lang="en-US" sz="3600" u="sng">
              <a:solidFill>
                <a:schemeClr val="tx2"/>
              </a:solidFill>
              <a:cs typeface="Calibri Light"/>
            </a:endParaRPr>
          </a:p>
        </p:txBody>
      </p:sp>
      <p:grpSp>
        <p:nvGrpSpPr>
          <p:cNvPr id="25" name="Group 2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6" name="Freeform: Shape 2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1179226" y="2890979"/>
            <a:ext cx="9833548" cy="2693976"/>
          </a:xfrm>
        </p:spPr>
        <p:txBody>
          <a:bodyPr vert="horz" lIns="91440" tIns="45720" rIns="91440" bIns="45720" rtlCol="0" anchor="t">
            <a:normAutofit/>
          </a:bodyPr>
          <a:lstStyle/>
          <a:p>
            <a:pPr marL="0" indent="0">
              <a:buNone/>
            </a:pPr>
            <a:r>
              <a:rPr lang="en-US" sz="1800" b="0" i="0">
                <a:solidFill>
                  <a:schemeClr val="tx2"/>
                </a:solidFill>
                <a:effectLst/>
                <a:latin typeface="Calibri"/>
                <a:cs typeface="Calibri"/>
              </a:rPr>
              <a:t>OneCare is a comprehensive healthcare management application designed for both patients and doctors. It serves as a unified platform that facilitates seamless </a:t>
            </a:r>
            <a:r>
              <a:rPr lang="en-US" sz="1800" b="0" i="0">
                <a:solidFill>
                  <a:schemeClr val="tx2"/>
                </a:solidFill>
                <a:effectLst/>
              </a:rPr>
              <a:t>communication</a:t>
            </a:r>
            <a:r>
              <a:rPr lang="en-US" sz="1800" b="0" i="0">
                <a:solidFill>
                  <a:schemeClr val="tx2"/>
                </a:solidFill>
                <a:effectLst/>
                <a:latin typeface="Calibri"/>
                <a:cs typeface="Calibri"/>
              </a:rPr>
              <a:t>, appointment scheduling, and the organization of medical records, predict medicines based on symptoms using Deep learning Neural network (LSTM), medication reminders to stay on track with their treatment plans, while stress management tools, such as recorded meditation sessions, promote mental well-being. OneCare aims to simplify healthcare management and promote healthier </a:t>
            </a:r>
            <a:r>
              <a:rPr lang="en-US" sz="1800" b="0" i="0" dirty="0">
                <a:solidFill>
                  <a:schemeClr val="tx2"/>
                </a:solidFill>
                <a:effectLst/>
                <a:latin typeface="Calibri"/>
                <a:cs typeface="Calibri"/>
              </a:rPr>
              <a:t>lifestyles</a:t>
            </a:r>
            <a:r>
              <a:rPr lang="en-US" sz="1800" dirty="0">
                <a:solidFill>
                  <a:schemeClr val="tx2"/>
                </a:solidFill>
                <a:latin typeface="Calibri"/>
                <a:cs typeface="Calibri"/>
              </a:rPr>
              <a:t>.</a:t>
            </a:r>
            <a:r>
              <a:rPr lang="en-US" sz="1800" dirty="0">
                <a:solidFill>
                  <a:schemeClr val="tx2"/>
                </a:solidFill>
                <a:ea typeface="+mn-lt"/>
                <a:cs typeface="+mn-lt"/>
              </a:rPr>
              <a:t> Our</a:t>
            </a:r>
            <a:r>
              <a:rPr lang="en-US" sz="1800">
                <a:solidFill>
                  <a:schemeClr val="tx2"/>
                </a:solidFill>
                <a:ea typeface="+mn-lt"/>
                <a:cs typeface="+mn-lt"/>
              </a:rPr>
              <a:t> app, OneCare Health, leverages Firebase's real-time database and authentication features to provide a seamless and secure experience for users. It enables patients to manage their health records, appointments, and prescriptions, while healthcare providers can efficiently access patient information and communicate with their patients.</a:t>
            </a:r>
            <a:endParaRPr lang="en-US" sz="1800" b="0" i="0">
              <a:solidFill>
                <a:schemeClr val="tx2"/>
              </a:solidFill>
              <a:effectLst/>
              <a:latin typeface="Calibri"/>
              <a:cs typeface="Calibri"/>
            </a:endParaRPr>
          </a:p>
        </p:txBody>
      </p:sp>
      <p:grpSp>
        <p:nvGrpSpPr>
          <p:cNvPr id="31" name="Group 3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2" name="Freeform: Shape 3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447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1179226" y="1280679"/>
            <a:ext cx="9833548" cy="1325563"/>
          </a:xfrm>
        </p:spPr>
        <p:txBody>
          <a:bodyPr anchor="b">
            <a:normAutofit/>
          </a:bodyPr>
          <a:lstStyle/>
          <a:p>
            <a:pPr algn="ctr"/>
            <a:r>
              <a:rPr lang="en-US" sz="3600" u="sng">
                <a:solidFill>
                  <a:schemeClr val="tx2"/>
                </a:solidFill>
                <a:ea typeface="+mj-lt"/>
                <a:cs typeface="+mj-lt"/>
              </a:rPr>
              <a:t>Improvements made from Professor Feedback</a:t>
            </a:r>
            <a:endParaRPr lang="en-US" u="sng">
              <a:solidFill>
                <a:schemeClr val="tx2"/>
              </a:solidFill>
              <a:cs typeface="Calibri Light"/>
            </a:endParaRPr>
          </a:p>
        </p:txBody>
      </p:sp>
      <p:grpSp>
        <p:nvGrpSpPr>
          <p:cNvPr id="34" name="Group 33">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35" name="Freeform: Shape 34">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1357026" y="3183079"/>
            <a:ext cx="9833548" cy="2693976"/>
          </a:xfrm>
        </p:spPr>
        <p:txBody>
          <a:bodyPr vert="horz" lIns="91440" tIns="45720" rIns="91440" bIns="45720" rtlCol="0" anchor="t">
            <a:normAutofit/>
          </a:bodyPr>
          <a:lstStyle/>
          <a:p>
            <a:pPr>
              <a:buNone/>
            </a:pPr>
            <a:r>
              <a:rPr lang="en-US" sz="1800">
                <a:solidFill>
                  <a:schemeClr val="tx2"/>
                </a:solidFill>
                <a:cs typeface="Calibri"/>
              </a:rPr>
              <a:t>Post the deliverable  for sprint 0  presentation, we received feedback from the professor on changing</a:t>
            </a:r>
          </a:p>
          <a:p>
            <a:pPr>
              <a:buNone/>
            </a:pPr>
            <a:r>
              <a:rPr lang="en-US" sz="1800">
                <a:solidFill>
                  <a:schemeClr val="tx2"/>
                </a:solidFill>
                <a:cs typeface="Calibri"/>
              </a:rPr>
              <a:t>the personas format and making few changes in our Power point presentation and the deliverable </a:t>
            </a:r>
          </a:p>
          <a:p>
            <a:pPr>
              <a:buNone/>
            </a:pPr>
            <a:r>
              <a:rPr lang="en-US" sz="1800">
                <a:solidFill>
                  <a:schemeClr val="tx2"/>
                </a:solidFill>
                <a:cs typeface="Calibri"/>
              </a:rPr>
              <a:t>presentation which we did accordingly which can be seen in the further slides.</a:t>
            </a:r>
          </a:p>
          <a:p>
            <a:pPr>
              <a:buNone/>
            </a:pPr>
            <a:endParaRPr lang="en-US" sz="1800">
              <a:solidFill>
                <a:schemeClr val="tx2"/>
              </a:solidFill>
              <a:cs typeface="Calibri"/>
            </a:endParaRPr>
          </a:p>
        </p:txBody>
      </p:sp>
      <p:grpSp>
        <p:nvGrpSpPr>
          <p:cNvPr id="40" name="Group 39">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41" name="Freeform: Shape 40">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585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0AE6F-2B3B-9E07-2475-E4EBF5A73F5B}"/>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Team Working Agreement</a:t>
            </a:r>
          </a:p>
        </p:txBody>
      </p:sp>
      <p:pic>
        <p:nvPicPr>
          <p:cNvPr id="33" name="Graphic 32" descr="Users">
            <a:extLst>
              <a:ext uri="{FF2B5EF4-FFF2-40B4-BE49-F238E27FC236}">
                <a16:creationId xmlns:a16="http://schemas.microsoft.com/office/drawing/2014/main" id="{B172D105-F021-684F-075A-F55CBAAAC67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40" name="Group 3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41" name="Freeform: Shape 4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0FC2F04-3093-A55C-3FE7-0B971EDDE3FB}"/>
                  </a:ext>
                </a:extLst>
              </p14:cNvPr>
              <p14:cNvContentPartPr/>
              <p14:nvPr/>
            </p14:nvContentPartPr>
            <p14:xfrm>
              <a:off x="572326" y="6574702"/>
              <a:ext cx="12699" cy="12699"/>
            </p14:xfrm>
          </p:contentPart>
        </mc:Choice>
        <mc:Fallback xmlns="">
          <p:pic>
            <p:nvPicPr>
              <p:cNvPr id="3" name="Ink 2">
                <a:extLst>
                  <a:ext uri="{FF2B5EF4-FFF2-40B4-BE49-F238E27FC236}">
                    <a16:creationId xmlns:a16="http://schemas.microsoft.com/office/drawing/2014/main" id="{20FC2F04-3093-A55C-3FE7-0B971EDDE3FB}"/>
                  </a:ext>
                </a:extLst>
              </p:cNvPr>
              <p:cNvPicPr/>
              <p:nvPr/>
            </p:nvPicPr>
            <p:blipFill>
              <a:blip r:embed="rId5"/>
              <a:stretch>
                <a:fillRect/>
              </a:stretch>
            </p:blipFill>
            <p:spPr>
              <a:xfrm>
                <a:off x="360676" y="5939752"/>
                <a:ext cx="431766" cy="1269900"/>
              </a:xfrm>
              <a:prstGeom prst="rect">
                <a:avLst/>
              </a:prstGeom>
            </p:spPr>
          </p:pic>
        </mc:Fallback>
      </mc:AlternateContent>
    </p:spTree>
    <p:extLst>
      <p:ext uri="{BB962C8B-B14F-4D97-AF65-F5344CB8AC3E}">
        <p14:creationId xmlns:p14="http://schemas.microsoft.com/office/powerpoint/2010/main" val="3018616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728</Words>
  <Application>Microsoft Macintosh PowerPoint</Application>
  <PresentationFormat>Widescreen</PresentationFormat>
  <Paragraphs>95</Paragraphs>
  <Slides>52</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Wingdings</vt:lpstr>
      <vt:lpstr>Office Theme</vt:lpstr>
      <vt:lpstr>PowerPoint Presentation</vt:lpstr>
      <vt:lpstr>OneCare, an innovative all-in-one healthcare web app designed to revolutionize the way you manage your health and wellness.</vt:lpstr>
      <vt:lpstr>PowerPoint Presentation</vt:lpstr>
      <vt:lpstr>PowerPoint Presentation</vt:lpstr>
      <vt:lpstr>PowerPoint Presentation</vt:lpstr>
      <vt:lpstr>PowerPoint Presentation</vt:lpstr>
      <vt:lpstr>PROJECT DESCRIPTION</vt:lpstr>
      <vt:lpstr>Improvements made from Professor Feedback</vt:lpstr>
      <vt:lpstr>Team Working Agreement</vt:lpstr>
      <vt:lpstr>PowerPoint Presentation</vt:lpstr>
      <vt:lpstr>MINIMAL VIABLE PRODUCT</vt:lpstr>
      <vt:lpstr>PowerPoint Presentation</vt:lpstr>
      <vt:lpstr>Personas</vt:lpstr>
      <vt:lpstr>PowerPoint Presentation</vt:lpstr>
      <vt:lpstr>PowerPoint Presentation</vt:lpstr>
      <vt:lpstr>PowerPoint Presentation</vt:lpstr>
      <vt:lpstr>PRODUCT BACKLOG</vt:lpstr>
      <vt:lpstr>PowerPoint Presentation</vt:lpstr>
      <vt:lpstr>ARCHITECTURE DIAGRAM</vt:lpstr>
      <vt:lpstr>PowerPoint Presentation</vt:lpstr>
      <vt:lpstr>SEQUENCE DIAGRAM</vt:lpstr>
      <vt:lpstr>PowerPoint Presentation</vt:lpstr>
      <vt:lpstr>ACCEPTANCE CRITERIA AND USER STORIES</vt:lpstr>
      <vt:lpstr>ACCEPTANCE CRITERIA AND USER STORIES</vt:lpstr>
      <vt:lpstr>ACCEPTANCE CRITERIA AND USER STORIES</vt:lpstr>
      <vt:lpstr>PowerPoint Presentation</vt:lpstr>
      <vt:lpstr>PowerPoint Presentation</vt:lpstr>
      <vt:lpstr>TESTCASES</vt:lpstr>
      <vt:lpstr>PowerPoint Presentation</vt:lpstr>
      <vt:lpstr>PowerPoint Presentation</vt:lpstr>
      <vt:lpstr>Stories Completed In sprint 1</vt:lpstr>
      <vt:lpstr>Metrics</vt:lpstr>
      <vt:lpstr>Team Members Velocity report</vt:lpstr>
      <vt:lpstr>Sprint Burndown Chart </vt:lpstr>
      <vt:lpstr>Technologies </vt:lpstr>
      <vt:lpstr>RETROSPECTIVE</vt:lpstr>
      <vt:lpstr>Retrospective</vt:lpstr>
      <vt:lpstr>Stories planned and committed for sprint 2</vt:lpstr>
      <vt:lpstr>PowerPoint Presentation</vt:lpstr>
      <vt:lpstr>PowerPoint Presentation</vt:lpstr>
      <vt:lpstr>Project Demo – Sprint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https://github.com/more-aishwarya/OneCare.git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OneCare, an innovative all-in-one healthcare web app designed to revolutionize the way you manage your health and wellness.</dc:title>
  <dc:creator>More, Ms. Aishwarya Milind</dc:creator>
  <cp:lastModifiedBy>More, Ms. Aishwarya Milind</cp:lastModifiedBy>
  <cp:revision>50</cp:revision>
  <dcterms:created xsi:type="dcterms:W3CDTF">2024-02-05T18:41:41Z</dcterms:created>
  <dcterms:modified xsi:type="dcterms:W3CDTF">2024-02-29T13:08:34Z</dcterms:modified>
</cp:coreProperties>
</file>